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83" r:id="rId3"/>
    <p:sldId id="260" r:id="rId4"/>
    <p:sldId id="261" r:id="rId5"/>
    <p:sldId id="262" r:id="rId6"/>
    <p:sldId id="284" r:id="rId7"/>
    <p:sldId id="258" r:id="rId8"/>
    <p:sldId id="356" r:id="rId9"/>
    <p:sldId id="285" r:id="rId10"/>
    <p:sldId id="317" r:id="rId11"/>
    <p:sldId id="357"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270" r:id="rId37"/>
    <p:sldId id="295" r:id="rId38"/>
    <p:sldId id="296" r:id="rId39"/>
    <p:sldId id="288" r:id="rId40"/>
    <p:sldId id="319" r:id="rId41"/>
    <p:sldId id="318" r:id="rId42"/>
    <p:sldId id="290" r:id="rId43"/>
    <p:sldId id="320" r:id="rId44"/>
    <p:sldId id="321" r:id="rId45"/>
    <p:sldId id="277" r:id="rId46"/>
    <p:sldId id="322" r:id="rId47"/>
    <p:sldId id="280" r:id="rId48"/>
    <p:sldId id="276" r:id="rId49"/>
    <p:sldId id="358" r:id="rId50"/>
    <p:sldId id="294" r:id="rId51"/>
    <p:sldId id="273" r:id="rId52"/>
    <p:sldId id="323" r:id="rId53"/>
    <p:sldId id="324" r:id="rId54"/>
    <p:sldId id="274" r:id="rId55"/>
    <p:sldId id="275" r:id="rId56"/>
    <p:sldId id="269" r:id="rId57"/>
    <p:sldId id="266" r:id="rId58"/>
    <p:sldId id="315" r:id="rId59"/>
    <p:sldId id="300" r:id="rId60"/>
    <p:sldId id="301" r:id="rId61"/>
    <p:sldId id="359" r:id="rId62"/>
    <p:sldId id="297" r:id="rId63"/>
    <p:sldId id="352" r:id="rId64"/>
    <p:sldId id="303" r:id="rId65"/>
    <p:sldId id="304" r:id="rId66"/>
    <p:sldId id="305" r:id="rId67"/>
    <p:sldId id="350" r:id="rId68"/>
    <p:sldId id="349" r:id="rId69"/>
    <p:sldId id="307" r:id="rId70"/>
    <p:sldId id="308" r:id="rId71"/>
    <p:sldId id="313" r:id="rId72"/>
    <p:sldId id="351" r:id="rId73"/>
    <p:sldId id="355" r:id="rId74"/>
    <p:sldId id="309" r:id="rId75"/>
    <p:sldId id="310" r:id="rId76"/>
    <p:sldId id="311" r:id="rId77"/>
    <p:sldId id="312" r:id="rId78"/>
    <p:sldId id="354" r:id="rId79"/>
    <p:sldId id="353" r:id="rId80"/>
    <p:sldId id="282" r:id="rId81"/>
    <p:sldId id="293" r:id="rId8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0" autoAdjust="0"/>
    <p:restoredTop sz="77632" autoAdjust="0"/>
  </p:normalViewPr>
  <p:slideViewPr>
    <p:cSldViewPr snapToGrid="0" snapToObjects="1">
      <p:cViewPr>
        <p:scale>
          <a:sx n="110" d="100"/>
          <a:sy n="110" d="100"/>
        </p:scale>
        <p:origin x="-2456"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interSettings" Target="printerSettings/printerSettings1.bin"/><Relationship Id="rId85" Type="http://schemas.openxmlformats.org/officeDocument/2006/relationships/presProps" Target="presProps.xml"/><Relationship Id="rId86" Type="http://schemas.openxmlformats.org/officeDocument/2006/relationships/viewProps" Target="viewProps.xml"/><Relationship Id="rId87" Type="http://schemas.openxmlformats.org/officeDocument/2006/relationships/theme" Target="theme/theme1.xml"/><Relationship Id="rId8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F904E-212F-DD4C-8339-9A40B7881986}" type="datetimeFigureOut">
              <a:rPr lang="en-US" smtClean="0"/>
              <a:t>11/2/13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F0E3D-707A-0F42-89C9-79D9C923CCDF}" type="slidenum">
              <a:rPr lang="en-US" smtClean="0"/>
              <a:t>‹#›</a:t>
            </a:fld>
            <a:endParaRPr lang="en-US"/>
          </a:p>
        </p:txBody>
      </p:sp>
    </p:spTree>
    <p:extLst>
      <p:ext uri="{BB962C8B-B14F-4D97-AF65-F5344CB8AC3E}">
        <p14:creationId xmlns:p14="http://schemas.microsoft.com/office/powerpoint/2010/main" val="29416569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 any</a:t>
            </a:r>
            <a:r>
              <a:rPr lang="en-US" baseline="0" dirty="0" smtClean="0"/>
              <a:t> way to create diagram/images/visual artifacts to communicate a message.</a:t>
            </a:r>
          </a:p>
          <a:p>
            <a:r>
              <a:rPr lang="en-US" baseline="0" dirty="0" smtClean="0"/>
              <a:t>Statistical graphic is a type of visualization that is concerned with statistical properties of your data</a:t>
            </a:r>
            <a:endParaRPr lang="en-US" dirty="0" smtClean="0"/>
          </a:p>
          <a:p>
            <a:pPr marL="171450" indent="-171450">
              <a:buFontTx/>
              <a:buChar char="-"/>
            </a:pPr>
            <a:r>
              <a:rPr lang="en-US" dirty="0" err="1" smtClean="0"/>
              <a:t>Infovis</a:t>
            </a:r>
            <a:r>
              <a:rPr lang="en-US" baseline="0" dirty="0" smtClean="0"/>
              <a:t> when spatial representation is _chosen_ (</a:t>
            </a:r>
            <a:r>
              <a:rPr lang="en-US" baseline="0" dirty="0" err="1" smtClean="0"/>
              <a:t>vs</a:t>
            </a:r>
            <a:r>
              <a:rPr lang="en-US" baseline="0" dirty="0" smtClean="0"/>
              <a:t> given in </a:t>
            </a:r>
            <a:r>
              <a:rPr lang="en-US" baseline="0" dirty="0" err="1" smtClean="0"/>
              <a:t>sci-vis</a:t>
            </a:r>
            <a:r>
              <a:rPr lang="en-US" baseline="0" dirty="0" smtClean="0"/>
              <a:t>)</a:t>
            </a:r>
          </a:p>
          <a:p>
            <a:pPr marL="0" indent="0">
              <a:buFontTx/>
              <a:buNone/>
            </a:pPr>
            <a:endParaRPr lang="en-US" baseline="0" dirty="0" smtClean="0"/>
          </a:p>
          <a:p>
            <a:pPr marL="0" indent="0">
              <a:buFontTx/>
              <a:buNone/>
            </a:pPr>
            <a:r>
              <a:rPr lang="en-US" dirty="0" smtClean="0"/>
              <a:t>I</a:t>
            </a:r>
            <a:r>
              <a:rPr lang="en-US" baseline="0" dirty="0" smtClean="0"/>
              <a:t> think it’s helpful to model any data that we’ve looked at as a visualization.  And before we talk about statistical graphics and visualizations,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a:t>
            </a:fld>
            <a:endParaRPr lang="en-US"/>
          </a:p>
        </p:txBody>
      </p:sp>
    </p:spTree>
    <p:extLst>
      <p:ext uri="{BB962C8B-B14F-4D97-AF65-F5344CB8AC3E}">
        <p14:creationId xmlns:p14="http://schemas.microsoft.com/office/powerpoint/2010/main" val="199658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11</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13</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smtClean="0"/>
          </a:p>
          <a:p>
            <a:r>
              <a:rPr lang="en-US" dirty="0" smtClean="0"/>
              <a:t>Average? </a:t>
            </a:r>
            <a:r>
              <a:rPr lang="en-US" baseline="0" dirty="0" smtClean="0"/>
              <a:t> </a:t>
            </a:r>
            <a:r>
              <a:rPr lang="en-US" dirty="0" smtClean="0"/>
              <a:t>Median?</a:t>
            </a:r>
            <a:r>
              <a:rPr lang="en-US" baseline="0" dirty="0" smtClean="0"/>
              <a:t>  </a:t>
            </a:r>
            <a:r>
              <a:rPr lang="en-US" dirty="0" smtClean="0"/>
              <a:t>90</a:t>
            </a:r>
            <a:r>
              <a:rPr lang="en-US" baseline="30000" dirty="0" smtClean="0"/>
              <a:t>th</a:t>
            </a:r>
            <a:r>
              <a:rPr lang="en-US" baseline="0" dirty="0" smtClean="0"/>
              <a:t> percentile?  Skew?  </a:t>
            </a:r>
            <a:r>
              <a:rPr lang="en-US" baseline="0" dirty="0" err="1" smtClean="0"/>
              <a:t>Std</a:t>
            </a:r>
            <a:r>
              <a:rPr lang="en-US" baseline="0" dirty="0" smtClean="0"/>
              <a:t> </a:t>
            </a:r>
            <a:r>
              <a:rPr lang="en-US" baseline="0" dirty="0" err="1" smtClean="0"/>
              <a:t>dev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15</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quantify</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16</a:t>
            </a:fld>
            <a:endParaRPr lang="en-US"/>
          </a:p>
        </p:txBody>
      </p:sp>
    </p:spTree>
    <p:extLst>
      <p:ext uri="{BB962C8B-B14F-4D97-AF65-F5344CB8AC3E}">
        <p14:creationId xmlns:p14="http://schemas.microsoft.com/office/powerpoint/2010/main" val="319874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19</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20</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21</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22</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p>
          <a:p>
            <a:r>
              <a:rPr lang="en-US" dirty="0" err="1" smtClean="0"/>
              <a:t>----- Meeting Notes (1/9/12 16:23) -----</a:t>
            </a:r>
          </a:p>
          <a:p>
            <a:r>
              <a:rPr lang="en-US" dirty="0" err="1" smtClean="0"/>
              <a:t>make arrows shorter</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23</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24</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measure it could be the mass</a:t>
            </a:r>
            <a:r>
              <a:rPr lang="en-US" baseline="0" dirty="0" smtClean="0"/>
              <a:t> of the brain.  But maybe it should depend on body mass.</a:t>
            </a:r>
          </a:p>
          <a:p>
            <a:endParaRPr lang="en-US" baseline="0" dirty="0" smtClean="0"/>
          </a:p>
          <a:p>
            <a:r>
              <a:rPr lang="en-US" baseline="0" dirty="0" smtClean="0"/>
              <a:t>So l</a:t>
            </a:r>
            <a:r>
              <a:rPr lang="en-US" dirty="0" smtClean="0"/>
              <a:t>et me present to you a visualization of</a:t>
            </a:r>
            <a:r>
              <a:rPr lang="en-US" baseline="0" dirty="0" smtClean="0"/>
              <a:t> brain and body mass data for a number of animals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2</a:t>
            </a:fld>
            <a:endParaRPr lang="en-US"/>
          </a:p>
        </p:txBody>
      </p:sp>
    </p:spTree>
    <p:extLst>
      <p:ext uri="{BB962C8B-B14F-4D97-AF65-F5344CB8AC3E}">
        <p14:creationId xmlns:p14="http://schemas.microsoft.com/office/powerpoint/2010/main" val="372696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vita.had.co.nz</a:t>
            </a:r>
            <a:r>
              <a:rPr lang="en-US" dirty="0" smtClean="0"/>
              <a:t>/papers/</a:t>
            </a:r>
            <a:r>
              <a:rPr lang="en-US" dirty="0" err="1" smtClean="0"/>
              <a:t>boxplots.pdf</a:t>
            </a:r>
            <a:endParaRPr lang="en-US" dirty="0" smtClean="0"/>
          </a:p>
          <a:p>
            <a:endParaRPr lang="en-US" dirty="0" smtClean="0"/>
          </a:p>
          <a:p>
            <a:r>
              <a:rPr lang="en-US" dirty="0" smtClean="0"/>
              <a:t>But sometimes you just want to show the whole</a:t>
            </a:r>
            <a:r>
              <a:rPr lang="en-US" baseline="0" dirty="0" smtClean="0"/>
              <a:t> distribution</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25</a:t>
            </a:fld>
            <a:endParaRPr lang="en-US"/>
          </a:p>
        </p:txBody>
      </p:sp>
    </p:spTree>
    <p:extLst>
      <p:ext uri="{BB962C8B-B14F-4D97-AF65-F5344CB8AC3E}">
        <p14:creationId xmlns:p14="http://schemas.microsoft.com/office/powerpoint/2010/main" val="57806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others! Conditioning vs. Brushing: http://</a:t>
            </a:r>
            <a:r>
              <a:rPr lang="en-US" dirty="0" err="1" smtClean="0"/>
              <a:t>bl.ocks.org</a:t>
            </a:r>
            <a:r>
              <a:rPr lang="en-US" dirty="0" smtClean="0"/>
              <a:t>/</a:t>
            </a:r>
            <a:r>
              <a:rPr lang="en-US" dirty="0" err="1" smtClean="0"/>
              <a:t>mbostock</a:t>
            </a:r>
            <a:r>
              <a:rPr lang="en-US" dirty="0" smtClean="0"/>
              <a:t>/4063663</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32</a:t>
            </a:fld>
            <a:endParaRPr lang="en-US"/>
          </a:p>
        </p:txBody>
      </p:sp>
    </p:spTree>
    <p:extLst>
      <p:ext uri="{BB962C8B-B14F-4D97-AF65-F5344CB8AC3E}">
        <p14:creationId xmlns:p14="http://schemas.microsoft.com/office/powerpoint/2010/main" val="3453842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blogs.ubc.ca</a:t>
            </a:r>
            <a:r>
              <a:rPr lang="en-US" dirty="0" smtClean="0"/>
              <a:t>/</a:t>
            </a:r>
            <a:r>
              <a:rPr lang="en-US" dirty="0" err="1" smtClean="0"/>
              <a:t>datavis</a:t>
            </a:r>
            <a:r>
              <a:rPr lang="en-US" dirty="0" smtClean="0"/>
              <a:t>/2012/04/02/horn-of-africa-data-visualizations-for-nytimes-article-kim-nursall-heather-roy/</a:t>
            </a:r>
          </a:p>
          <a:p>
            <a:endParaRPr lang="en-US" dirty="0" smtClean="0"/>
          </a:p>
          <a:p>
            <a:r>
              <a:rPr lang="en-US" dirty="0" smtClean="0"/>
              <a:t>Tension between complex quantitative</a:t>
            </a:r>
            <a:r>
              <a:rPr lang="en-US" baseline="0" dirty="0" smtClean="0"/>
              <a:t> analysis and complex groupings: here we focus on complex geographic groupings, but have a simple statistic per group.</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34</a:t>
            </a:fld>
            <a:endParaRPr lang="en-US"/>
          </a:p>
        </p:txBody>
      </p:sp>
    </p:spTree>
    <p:extLst>
      <p:ext uri="{BB962C8B-B14F-4D97-AF65-F5344CB8AC3E}">
        <p14:creationId xmlns:p14="http://schemas.microsoft.com/office/powerpoint/2010/main" val="349370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/interactive/2009/11/06/business/economy/</a:t>
            </a:r>
            <a:r>
              <a:rPr lang="en-US" dirty="0" err="1" smtClean="0"/>
              <a:t>unemployment-lines.html?pagewanted</a:t>
            </a:r>
            <a:r>
              <a:rPr lang="en-US" dirty="0" smtClean="0"/>
              <a:t>=all</a:t>
            </a:r>
          </a:p>
          <a:p>
            <a:endParaRPr lang="en-US" dirty="0" smtClean="0"/>
          </a:p>
          <a:p>
            <a:r>
              <a:rPr lang="en-US" dirty="0" smtClean="0"/>
              <a:t>So</a:t>
            </a:r>
            <a:r>
              <a:rPr lang="en-US" baseline="0" dirty="0" smtClean="0"/>
              <a:t> many groups, so keep the visualization of each group small: a trend line</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35</a:t>
            </a:fld>
            <a:endParaRPr lang="en-US"/>
          </a:p>
        </p:txBody>
      </p:sp>
    </p:spTree>
    <p:extLst>
      <p:ext uri="{BB962C8B-B14F-4D97-AF65-F5344CB8AC3E}">
        <p14:creationId xmlns:p14="http://schemas.microsoft.com/office/powerpoint/2010/main" val="336156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36</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a:t>
            </a:r>
            <a:r>
              <a:rPr lang="en-US" baseline="0" smtClean="0"/>
              <a:t>/down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37</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up/down</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38</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axes and</a:t>
            </a:r>
            <a:r>
              <a:rPr lang="en-US" baseline="0" dirty="0" smtClean="0"/>
              <a:t> other non-data components (legends, reference lines, adornments) can obscure the data</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39</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40</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41</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body weight to brain weight</a:t>
            </a:r>
            <a:r>
              <a:rPr lang="en-US" baseline="0" dirty="0" smtClean="0"/>
              <a:t> in a tabular format</a:t>
            </a:r>
          </a:p>
          <a:p>
            <a:r>
              <a:rPr lang="en-US" baseline="0" dirty="0" smtClean="0"/>
              <a:t>However it may be difficult to reach any conclusions about what our most powerful brain is, partly because we have two numeric variables and are trying to</a:t>
            </a:r>
          </a:p>
          <a:p>
            <a:r>
              <a:rPr lang="en-US" baseline="0" dirty="0" smtClean="0"/>
              <a:t>Compare them.  In order to make any comparisons, we need to mentally pair up and sort the values individually, which is hard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a:t>
            </a:fld>
            <a:endParaRPr lang="en-US"/>
          </a:p>
        </p:txBody>
      </p:sp>
    </p:spTree>
    <p:extLst>
      <p:ext uri="{BB962C8B-B14F-4D97-AF65-F5344CB8AC3E}">
        <p14:creationId xmlns:p14="http://schemas.microsoft.com/office/powerpoint/2010/main" val="40923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attributes of the data (in this case the labels) are obscuring the numerical data.  But we can’t just remove the labels, because they’re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42</a:t>
            </a:fld>
            <a:endParaRPr lang="en-US"/>
          </a:p>
        </p:txBody>
      </p:sp>
    </p:spTree>
    <p:extLst>
      <p:ext uri="{BB962C8B-B14F-4D97-AF65-F5344CB8AC3E}">
        <p14:creationId xmlns:p14="http://schemas.microsoft.com/office/powerpoint/2010/main" val="374551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labels are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43</a:t>
            </a:fld>
            <a:endParaRPr lang="en-US"/>
          </a:p>
        </p:txBody>
      </p:sp>
    </p:spTree>
    <p:extLst>
      <p:ext uri="{BB962C8B-B14F-4D97-AF65-F5344CB8AC3E}">
        <p14:creationId xmlns:p14="http://schemas.microsoft.com/office/powerpoint/2010/main" val="278833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an example where the dimensionality is causing the data to be obscured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44</a:t>
            </a:fld>
            <a:endParaRPr lang="en-US"/>
          </a:p>
        </p:txBody>
      </p:sp>
    </p:spTree>
    <p:extLst>
      <p:ext uri="{BB962C8B-B14F-4D97-AF65-F5344CB8AC3E}">
        <p14:creationId xmlns:p14="http://schemas.microsoft.com/office/powerpoint/2010/main" val="12981787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where different messages can obscure each other.</a:t>
            </a:r>
          </a:p>
          <a:p>
            <a:endParaRPr lang="en-US" baseline="0" dirty="0" smtClean="0"/>
          </a:p>
          <a:p>
            <a:r>
              <a:rPr lang="en-US" baseline="0" dirty="0" smtClean="0"/>
              <a:t>In this graph we’re plotting red, blue and control lines for an experiment (presumably yeast cells – generations)</a:t>
            </a:r>
          </a:p>
          <a:p>
            <a:r>
              <a:rPr lang="en-US" baseline="0" dirty="0" smtClean="0"/>
              <a:t>And since this is science we should indicate the amount of uncertainty, which are the vertical bars</a:t>
            </a:r>
          </a:p>
          <a:p>
            <a:endParaRPr lang="en-US" baseline="0" dirty="0" smtClean="0"/>
          </a:p>
          <a:p>
            <a:endParaRPr lang="en-US" baseline="0" dirty="0" smtClean="0"/>
          </a:p>
          <a:p>
            <a:r>
              <a:rPr lang="en-US" baseline="0" dirty="0" smtClean="0"/>
              <a:t>What can we do?</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45</a:t>
            </a:fld>
            <a:endParaRPr lang="en-US"/>
          </a:p>
        </p:txBody>
      </p:sp>
    </p:spTree>
    <p:extLst>
      <p:ext uri="{BB962C8B-B14F-4D97-AF65-F5344CB8AC3E}">
        <p14:creationId xmlns:p14="http://schemas.microsoft.com/office/powerpoint/2010/main" val="2202760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is an example where</a:t>
            </a:r>
            <a:r>
              <a:rPr lang="en-US" baseline="0" dirty="0" smtClean="0"/>
              <a:t> adornment completely </a:t>
            </a:r>
            <a:r>
              <a:rPr lang="en-US" baseline="0" dirty="0" err="1" smtClean="0"/>
              <a:t>supercedes</a:t>
            </a:r>
            <a:r>
              <a:rPr lang="en-US" baseline="0" dirty="0" smtClean="0"/>
              <a:t> the data.  I’m not completely against pie charts</a:t>
            </a:r>
          </a:p>
          <a:p>
            <a:endParaRPr lang="en-US" baseline="0" dirty="0" smtClean="0"/>
          </a:p>
          <a:p>
            <a:r>
              <a:rPr lang="en-US" dirty="0" smtClean="0"/>
              <a:t>This is a spectrum of cuteness and usefulness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47</a:t>
            </a:fld>
            <a:endParaRPr lang="en-US"/>
          </a:p>
        </p:txBody>
      </p:sp>
    </p:spTree>
    <p:extLst>
      <p:ext uri="{BB962C8B-B14F-4D97-AF65-F5344CB8AC3E}">
        <p14:creationId xmlns:p14="http://schemas.microsoft.com/office/powerpoint/2010/main" val="24552061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48</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49</a:t>
            </a:fld>
            <a:endParaRPr lang="en-US"/>
          </a:p>
        </p:txBody>
      </p:sp>
    </p:spTree>
    <p:extLst>
      <p:ext uri="{BB962C8B-B14F-4D97-AF65-F5344CB8AC3E}">
        <p14:creationId xmlns:p14="http://schemas.microsoft.com/office/powerpoint/2010/main" val="96377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50</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51</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52</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plot do better than the previous?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a:t>
            </a:fld>
            <a:endParaRPr lang="en-US"/>
          </a:p>
        </p:txBody>
      </p:sp>
    </p:spTree>
    <p:extLst>
      <p:ext uri="{BB962C8B-B14F-4D97-AF65-F5344CB8AC3E}">
        <p14:creationId xmlns:p14="http://schemas.microsoft.com/office/powerpoint/2010/main" val="1553610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53</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It</a:t>
            </a:r>
            <a:r>
              <a:rPr lang="en-US" sz="1200" i="0" kern="1200" baseline="0" dirty="0" smtClean="0">
                <a:solidFill>
                  <a:schemeClr val="tx1"/>
                </a:solidFill>
                <a:effectLst/>
                <a:latin typeface="+mn-lt"/>
                <a:ea typeface="+mn-ea"/>
                <a:cs typeface="+mn-cs"/>
              </a:rPr>
              <a:t> started in the 1860s and came back around 1950s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X axis is data value difference, Y is perceived difference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So</a:t>
            </a:r>
            <a:r>
              <a:rPr lang="en-US" i="0" baseline="0" dirty="0" smtClean="0"/>
              <a:t> you can think about how different magnitudes of numerical </a:t>
            </a:r>
          </a:p>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data can be mapped onto visual or even non visual aesthetic</a:t>
            </a: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power-function psychophysical curves for a variety of stimuli using data from </a:t>
            </a:r>
            <a:r>
              <a:rPr lang="en-US" sz="1200" i="0" kern="1200" dirty="0" err="1" smtClean="0">
                <a:solidFill>
                  <a:schemeClr val="tx1"/>
                </a:solidFill>
                <a:effectLst/>
                <a:latin typeface="+mn-lt"/>
                <a:ea typeface="+mn-ea"/>
                <a:cs typeface="+mn-cs"/>
              </a:rPr>
              <a:t>Shiffman</a:t>
            </a:r>
            <a:r>
              <a:rPr lang="en-US" sz="1200" i="0" kern="1200" dirty="0" smtClean="0">
                <a:solidFill>
                  <a:schemeClr val="tx1"/>
                </a:solidFill>
                <a:effectLst/>
                <a:latin typeface="+mn-lt"/>
                <a:ea typeface="+mn-ea"/>
                <a:cs typeface="+mn-cs"/>
              </a:rPr>
              <a:t> (1990), Stevens (1961), and other sources. Note that electric shock has an exponent greater than 3. For this and other reasons, shock would not be a good aesthetic candidate for </a:t>
            </a:r>
            <a:r>
              <a:rPr lang="en-US" sz="1200" i="0" kern="1200" dirty="0" err="1" smtClean="0">
                <a:solidFill>
                  <a:schemeClr val="tx1"/>
                </a:solidFill>
                <a:effectLst/>
                <a:latin typeface="+mn-lt"/>
                <a:ea typeface="+mn-ea"/>
                <a:cs typeface="+mn-cs"/>
              </a:rPr>
              <a:t>repre</a:t>
            </a:r>
            <a:r>
              <a:rPr lang="en-US" sz="1200" i="0" kern="120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senting</a:t>
            </a:r>
            <a:r>
              <a:rPr lang="en-US" sz="1200" i="0" kern="1200" dirty="0" smtClean="0">
                <a:solidFill>
                  <a:schemeClr val="tx1"/>
                </a:solidFill>
                <a:effectLst/>
                <a:latin typeface="+mn-lt"/>
                <a:ea typeface="+mn-ea"/>
                <a:cs typeface="+mn-cs"/>
              </a:rPr>
              <a:t> a dimension in a statistical graphic. </a:t>
            </a:r>
            <a:endParaRPr lang="en-US" i="0" dirty="0" smtClean="0"/>
          </a:p>
          <a:p>
            <a:r>
              <a:rPr lang="en-US" i="0" dirty="0" smtClean="0"/>
              <a:t/>
            </a:r>
          </a:p>
        </p:txBody>
      </p:sp>
      <p:sp>
        <p:nvSpPr>
          <p:cNvPr id="4" name="Slide Number Placeholder 3"/>
          <p:cNvSpPr>
            <a:spLocks noGrp="1"/>
          </p:cNvSpPr>
          <p:nvPr>
            <p:ph type="sldNum" sz="quarter" idx="10"/>
          </p:nvPr>
        </p:nvSpPr>
        <p:spPr/>
        <p:txBody>
          <a:bodyPr/>
          <a:lstStyle/>
          <a:p>
            <a:fld id="{781F0E3D-707A-0F42-89C9-79D9C923CCDF}" type="slidenum">
              <a:rPr lang="en-US" smtClean="0"/>
              <a:t>54</a:t>
            </a:fld>
            <a:endParaRPr lang="en-US"/>
          </a:p>
        </p:txBody>
      </p:sp>
    </p:spTree>
    <p:extLst>
      <p:ext uri="{BB962C8B-B14F-4D97-AF65-F5344CB8AC3E}">
        <p14:creationId xmlns:p14="http://schemas.microsoft.com/office/powerpoint/2010/main" val="3386989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55</a:t>
            </a:fld>
            <a:endParaRPr lang="en-US"/>
          </a:p>
        </p:txBody>
      </p:sp>
    </p:spTree>
    <p:extLst>
      <p:ext uri="{BB962C8B-B14F-4D97-AF65-F5344CB8AC3E}">
        <p14:creationId xmlns:p14="http://schemas.microsoft.com/office/powerpoint/2010/main" val="2452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56</a:t>
            </a:fld>
            <a:endParaRPr lang="en-US"/>
          </a:p>
        </p:txBody>
      </p:sp>
    </p:spTree>
    <p:extLst>
      <p:ext uri="{BB962C8B-B14F-4D97-AF65-F5344CB8AC3E}">
        <p14:creationId xmlns:p14="http://schemas.microsoft.com/office/powerpoint/2010/main" val="2043651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58</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59</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60</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62</a:t>
            </a:fld>
            <a:endParaRPr lang="en-US"/>
          </a:p>
        </p:txBody>
      </p:sp>
    </p:spTree>
    <p:extLst>
      <p:ext uri="{BB962C8B-B14F-4D97-AF65-F5344CB8AC3E}">
        <p14:creationId xmlns:p14="http://schemas.microsoft.com/office/powerpoint/2010/main" val="23640145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63</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want to count the number of each gender’s response (female saying “frequently”)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65</a:t>
            </a:fld>
            <a:endParaRPr lang="en-US"/>
          </a:p>
        </p:txBody>
      </p:sp>
    </p:spTree>
    <p:extLst>
      <p:ext uri="{BB962C8B-B14F-4D97-AF65-F5344CB8AC3E}">
        <p14:creationId xmlns:p14="http://schemas.microsoft.com/office/powerpoint/2010/main" val="4022694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why this visualization is so effective is</a:t>
            </a:r>
          </a:p>
          <a:p>
            <a:endParaRPr lang="en-US" dirty="0" smtClean="0"/>
          </a:p>
          <a:p>
            <a:pPr marL="228600" indent="-228600">
              <a:buAutoNum type="arabicParenR"/>
            </a:pPr>
            <a:r>
              <a:rPr lang="en-US" baseline="0" dirty="0" smtClean="0"/>
              <a:t>It is clear what the goal of the plot is</a:t>
            </a:r>
          </a:p>
          <a:p>
            <a:pPr marL="228600" indent="-228600">
              <a:buAutoNum type="arabicParenR"/>
            </a:pPr>
            <a:r>
              <a:rPr lang="en-US" baseline="0" dirty="0" smtClean="0"/>
              <a:t>It is clear along what metric we are making these comparisons</a:t>
            </a:r>
          </a:p>
          <a:p>
            <a:pPr marL="228600" indent="-228600">
              <a:buAutoNum type="arabicParenR"/>
            </a:pPr>
            <a:r>
              <a:rPr lang="en-US" baseline="0" dirty="0" smtClean="0"/>
              <a:t>The visualization helps us perform these comparisons directly</a:t>
            </a:r>
          </a:p>
          <a:p>
            <a:pPr marL="228600" indent="-228600">
              <a:buAutoNum type="arabicParenR"/>
            </a:pPr>
            <a:r>
              <a:rPr lang="en-US" baseline="0" dirty="0" smtClean="0"/>
              <a:t>The use of ink helps and doesn’t hinder 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a:t>
            </a:fld>
            <a:endParaRPr lang="en-US"/>
          </a:p>
        </p:txBody>
      </p:sp>
    </p:spTree>
    <p:extLst>
      <p:ext uri="{BB962C8B-B14F-4D97-AF65-F5344CB8AC3E}">
        <p14:creationId xmlns:p14="http://schemas.microsoft.com/office/powerpoint/2010/main" val="3776404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a:t>
            </a:r>
            <a:r>
              <a:rPr lang="en-US" baseline="0" dirty="0" smtClean="0"/>
              <a:t> map the summary to transform this numerical statistic into the pixel domain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66</a:t>
            </a:fld>
            <a:endParaRPr lang="en-US"/>
          </a:p>
        </p:txBody>
      </p:sp>
    </p:spTree>
    <p:extLst>
      <p:ext uri="{BB962C8B-B14F-4D97-AF65-F5344CB8AC3E}">
        <p14:creationId xmlns:p14="http://schemas.microsoft.com/office/powerpoint/2010/main" val="30578779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67</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68</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72</a:t>
            </a:fld>
            <a:endParaRPr lang="en-US"/>
          </a:p>
        </p:txBody>
      </p:sp>
    </p:spTree>
    <p:extLst>
      <p:ext uri="{BB962C8B-B14F-4D97-AF65-F5344CB8AC3E}">
        <p14:creationId xmlns:p14="http://schemas.microsoft.com/office/powerpoint/2010/main" val="17760921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Polaris takes the grammar idea and makes it useful for mere</a:t>
            </a:r>
            <a:r>
              <a:rPr lang="en-US" baseline="0" dirty="0" smtClean="0"/>
              <a:t> mortals in a constrained scenario: OLAP cube</a:t>
            </a:r>
          </a:p>
          <a:p>
            <a:r>
              <a:rPr lang="en-US" baseline="0" dirty="0" smtClean="0"/>
              <a:t>Problem with grammars are they’re very difficult to learn and use, there is value in constraining the types of sentences to avoid syntactical errors.</a:t>
            </a:r>
          </a:p>
          <a:p>
            <a:endParaRPr lang="en-US" dirty="0" smtClean="0"/>
          </a:p>
          <a:p>
            <a:r>
              <a:rPr lang="en-US" dirty="0" smtClean="0"/>
              <a:t>In the original paper, their main</a:t>
            </a:r>
            <a:r>
              <a:rPr lang="en-US" baseline="0" dirty="0" smtClean="0"/>
              <a:t> focus is on an algebra for defining the layout.</a:t>
            </a:r>
          </a:p>
          <a:p>
            <a:r>
              <a:rPr lang="en-US" baseline="0" dirty="0" smtClean="0"/>
              <a:t>Model: plot as a table of graphical cells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73</a:t>
            </a:fld>
            <a:endParaRPr lang="en-US"/>
          </a:p>
        </p:txBody>
      </p:sp>
    </p:spTree>
    <p:extLst>
      <p:ext uri="{BB962C8B-B14F-4D97-AF65-F5344CB8AC3E}">
        <p14:creationId xmlns:p14="http://schemas.microsoft.com/office/powerpoint/2010/main" val="22066083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74</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77</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79</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chocolate 1.75 10</a:t>
            </a:r>
          </a:p>
          <a:p>
            <a:r>
              <a:rPr lang="en-US" dirty="0" smtClean="0"/>
              <a:t>Oatmeal raisin 10</a:t>
            </a:r>
          </a:p>
          <a:p>
            <a:r>
              <a:rPr lang="en-US" dirty="0" smtClean="0"/>
              <a:t>Almond biscotti 1.75 10</a:t>
            </a:r>
          </a:p>
          <a:p>
            <a:r>
              <a:rPr lang="en-US" dirty="0" smtClean="0"/>
              <a:t>Sticky buns 3.50 15</a:t>
            </a:r>
          </a:p>
          <a:p>
            <a:r>
              <a:rPr lang="en-US" dirty="0" smtClean="0"/>
              <a:t>Muffin cakes 3 10</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a:t>
            </a:fld>
            <a:endParaRPr lang="en-US"/>
          </a:p>
        </p:txBody>
      </p:sp>
    </p:spTree>
    <p:extLst>
      <p:ext uri="{BB962C8B-B14F-4D97-AF65-F5344CB8AC3E}">
        <p14:creationId xmlns:p14="http://schemas.microsoft.com/office/powerpoint/2010/main" val="737986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Poor representation mirrors poor reasoning and encourages and sustains it. Once we go astray in our reasoning, our visual representation not only confirms the bad reasoning which it embodies, but compounds our problems by leading us into further errors.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a:t>
            </a:fld>
            <a:endParaRPr lang="en-US"/>
          </a:p>
        </p:txBody>
      </p:sp>
    </p:spTree>
    <p:extLst>
      <p:ext uri="{BB962C8B-B14F-4D97-AF65-F5344CB8AC3E}">
        <p14:creationId xmlns:p14="http://schemas.microsoft.com/office/powerpoint/2010/main" val="311613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a:t>
            </a:r>
            <a:r>
              <a:rPr lang="en-US" baseline="0" dirty="0" smtClean="0"/>
              <a:t> all visualization tools assume the data comes in a tidy form.  This is different than </a:t>
            </a:r>
            <a:r>
              <a:rPr lang="en-US" baseline="0" dirty="0" err="1" smtClean="0"/>
              <a:t>csv</a:t>
            </a:r>
            <a:r>
              <a:rPr lang="en-US" baseline="0" dirty="0" smtClean="0"/>
              <a:t>, </a:t>
            </a:r>
            <a:r>
              <a:rPr lang="en-US" baseline="0" dirty="0" err="1" smtClean="0"/>
              <a:t>tsv</a:t>
            </a:r>
            <a:r>
              <a:rPr lang="en-US" baseline="0" dirty="0" smtClean="0"/>
              <a:t>, excel </a:t>
            </a:r>
            <a:r>
              <a:rPr lang="en-US" baseline="0" dirty="0" err="1" smtClean="0"/>
              <a:t>etc</a:t>
            </a:r>
            <a:r>
              <a:rPr lang="en-US" baseline="0" dirty="0" smtClean="0"/>
              <a:t>, but the nature of the data.    </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9</a:t>
            </a:fld>
            <a:endParaRPr lang="en-US"/>
          </a:p>
        </p:txBody>
      </p:sp>
    </p:spTree>
    <p:extLst>
      <p:ext uri="{BB962C8B-B14F-4D97-AF65-F5344CB8AC3E}">
        <p14:creationId xmlns:p14="http://schemas.microsoft.com/office/powerpoint/2010/main" val="84358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10</a:t>
            </a:fld>
            <a:endParaRPr lang="en-US"/>
          </a:p>
        </p:txBody>
      </p:sp>
    </p:spTree>
    <p:extLst>
      <p:ext uri="{BB962C8B-B14F-4D97-AF65-F5344CB8AC3E}">
        <p14:creationId xmlns:p14="http://schemas.microsoft.com/office/powerpoint/2010/main" val="41846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63445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5490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88695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6786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20044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75942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4FE8743-259A-5747-BD31-72FD04FF54C6}" type="datetimeFigureOut">
              <a:rPr lang="en-US" smtClean="0"/>
              <a:t>11/2/13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8909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4FE8743-259A-5747-BD31-72FD04FF54C6}" type="datetimeFigureOut">
              <a:rPr lang="en-US" smtClean="0"/>
              <a:t>11/2/13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93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E8743-259A-5747-BD31-72FD04FF54C6}" type="datetimeFigureOut">
              <a:rPr lang="en-US" smtClean="0"/>
              <a:t>11/2/13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43753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58493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195128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C4FE8743-259A-5747-BD31-72FD04FF54C6}" type="datetimeFigureOut">
              <a:rPr lang="en-US" smtClean="0"/>
              <a:pPr/>
              <a:t>11/2/13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31D21AC1-E463-9844-9262-ACEAC468401B}" type="slidenum">
              <a:rPr lang="en-US" smtClean="0"/>
              <a:pPr/>
              <a:t>‹#›</a:t>
            </a:fld>
            <a:endParaRPr lang="en-US"/>
          </a:p>
        </p:txBody>
      </p:sp>
    </p:spTree>
    <p:extLst>
      <p:ext uri="{BB962C8B-B14F-4D97-AF65-F5344CB8AC3E}">
        <p14:creationId xmlns:p14="http://schemas.microsoft.com/office/powerpoint/2010/main" val="323792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How to build a statistical graphic</a:t>
            </a:r>
            <a:endParaRPr lang="en-US" sz="3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69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Tree>
    <p:extLst>
      <p:ext uri="{BB962C8B-B14F-4D97-AF65-F5344CB8AC3E}">
        <p14:creationId xmlns:p14="http://schemas.microsoft.com/office/powerpoint/2010/main" val="410751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00908261"/>
              </p:ext>
            </p:extLst>
          </p:nvPr>
        </p:nvGraphicFramePr>
        <p:xfrm>
          <a:off x="952500" y="3828474"/>
          <a:ext cx="7264400" cy="2844800"/>
        </p:xfrm>
        <a:graphic>
          <a:graphicData uri="http://schemas.openxmlformats.org/drawingml/2006/table">
            <a:tbl>
              <a:tblPr/>
              <a:tblGrid>
                <a:gridCol w="1816100"/>
                <a:gridCol w="1816100"/>
                <a:gridCol w="1816100"/>
                <a:gridCol w="1816100"/>
              </a:tblGrid>
              <a:tr h="406400">
                <a:tc>
                  <a:txBody>
                    <a:bodyPr/>
                    <a:lstStyle/>
                    <a:p>
                      <a:pPr algn="l" fontAlgn="b"/>
                      <a:r>
                        <a:rPr lang="en-US" sz="2000" b="0" i="0" u="none" strike="noStrike" dirty="0">
                          <a:solidFill>
                            <a:srgbClr val="000000"/>
                          </a:solidFill>
                          <a:effectLst/>
                          <a:latin typeface="Gotham Bold"/>
                          <a:cs typeface="Gotham Bold"/>
                        </a:rPr>
                        <a:t>Education</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Gender</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Insurance</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Bold"/>
                          <a:cs typeface="Gotham Bold"/>
                        </a:rPr>
                        <a:t>Count</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27353</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26263</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16950</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Light"/>
                          <a:cs typeface="Gotham Light"/>
                        </a:rPr>
                        <a:t>6568</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78211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tell a story with data?</a:t>
            </a:r>
            <a:endParaRPr lang="en-US" dirty="0"/>
          </a:p>
        </p:txBody>
      </p:sp>
      <p:sp>
        <p:nvSpPr>
          <p:cNvPr id="3" name="Content Placeholder 2"/>
          <p:cNvSpPr>
            <a:spLocks noGrp="1"/>
          </p:cNvSpPr>
          <p:nvPr>
            <p:ph idx="1"/>
          </p:nvPr>
        </p:nvSpPr>
        <p:spPr/>
        <p:txBody>
          <a:bodyPr/>
          <a:lstStyle/>
          <a:p>
            <a:r>
              <a:rPr lang="en-US" dirty="0" smtClean="0"/>
              <a:t>Quantify with statistics</a:t>
            </a:r>
          </a:p>
          <a:p>
            <a:r>
              <a:rPr lang="en-US" dirty="0" smtClean="0"/>
              <a:t>Explain with visualizations</a:t>
            </a:r>
          </a:p>
          <a:p>
            <a:pPr marL="0" indent="0">
              <a:buNone/>
            </a:pPr>
            <a:endParaRPr lang="en-US" dirty="0"/>
          </a:p>
        </p:txBody>
      </p:sp>
      <p:sp>
        <p:nvSpPr>
          <p:cNvPr id="4" name="Rectangle 3"/>
          <p:cNvSpPr/>
          <p:nvPr/>
        </p:nvSpPr>
        <p:spPr>
          <a:xfrm>
            <a:off x="2492716" y="4066608"/>
            <a:ext cx="1789272" cy="584776"/>
          </a:xfrm>
          <a:prstGeom prst="rect">
            <a:avLst/>
          </a:prstGeom>
        </p:spPr>
        <p:txBody>
          <a:bodyPr wrap="none">
            <a:spAutoFit/>
          </a:bodyPr>
          <a:lstStyle/>
          <a:p>
            <a:r>
              <a:rPr lang="en-US" sz="3200" dirty="0" smtClean="0"/>
              <a:t>Statistical</a:t>
            </a:r>
          </a:p>
        </p:txBody>
      </p:sp>
      <p:sp>
        <p:nvSpPr>
          <p:cNvPr id="5" name="Rectangle 4"/>
          <p:cNvSpPr/>
          <p:nvPr/>
        </p:nvSpPr>
        <p:spPr>
          <a:xfrm>
            <a:off x="4254577" y="4066608"/>
            <a:ext cx="2452514" cy="584776"/>
          </a:xfrm>
          <a:prstGeom prst="rect">
            <a:avLst/>
          </a:prstGeom>
        </p:spPr>
        <p:txBody>
          <a:bodyPr wrap="none">
            <a:spAutoFit/>
          </a:bodyPr>
          <a:lstStyle/>
          <a:p>
            <a:r>
              <a:rPr lang="en-US" sz="3200" dirty="0" smtClean="0"/>
              <a:t>Visualizations</a:t>
            </a:r>
          </a:p>
        </p:txBody>
      </p:sp>
    </p:spTree>
    <p:extLst>
      <p:ext uri="{BB962C8B-B14F-4D97-AF65-F5344CB8AC3E}">
        <p14:creationId xmlns:p14="http://schemas.microsoft.com/office/powerpoint/2010/main" val="3588216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4"/>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normAutofit fontScale="90000"/>
          </a:bodyPr>
          <a:lstStyle/>
          <a:p>
            <a:r>
              <a:rPr lang="en-US" dirty="0" smtClean="0"/>
              <a:t>Statistics is about distributions</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6406031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solidFill>
                  <a:schemeClr val="bg1">
                    <a:lumMod val="65000"/>
                  </a:schemeClr>
                </a:solidFill>
              </a:rPr>
              <a:t>summarizing distribution w/ trends</a:t>
            </a:r>
            <a:br>
              <a:rPr lang="en-US" sz="3200" dirty="0" smtClean="0">
                <a:solidFill>
                  <a:schemeClr val="bg1">
                    <a:lumMod val="65000"/>
                  </a:schemeClr>
                </a:solidFill>
              </a:rPr>
            </a:br>
            <a:r>
              <a:rPr lang="en-US" sz="3200" dirty="0" smtClean="0">
                <a:solidFill>
                  <a:schemeClr val="bg1">
                    <a:lumMod val="65000"/>
                  </a:schemeClr>
                </a:solidFill>
              </a:rPr>
              <a:t>comparing distributions</a:t>
            </a:r>
            <a:br>
              <a:rPr lang="en-US" sz="3200" dirty="0" smtClean="0">
                <a:solidFill>
                  <a:schemeClr val="bg1">
                    <a:lumMod val="65000"/>
                  </a:schemeClr>
                </a:solidFill>
              </a:rPr>
            </a:br>
            <a:r>
              <a:rPr lang="en-US" sz="3200" dirty="0" smtClean="0">
                <a:solidFill>
                  <a:schemeClr val="bg1">
                    <a:lumMod val="65000"/>
                  </a:schemeClr>
                </a:solidFill>
              </a:rPr>
              <a:t>correlating distributions</a:t>
            </a:r>
            <a:endParaRPr lang="en-US" sz="3200" dirty="0">
              <a:solidFill>
                <a:schemeClr val="bg1">
                  <a:lumMod val="65000"/>
                </a:schemeClr>
              </a:solidFill>
            </a:endParaRPr>
          </a:p>
        </p:txBody>
      </p:sp>
    </p:spTree>
    <p:extLst>
      <p:ext uri="{BB962C8B-B14F-4D97-AF65-F5344CB8AC3E}">
        <p14:creationId xmlns:p14="http://schemas.microsoft.com/office/powerpoint/2010/main" val="3637117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lstStyle/>
          <a:p>
            <a:r>
              <a:rPr lang="en-US" dirty="0" smtClean="0"/>
              <a:t>Summarize me</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1121152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uncertainty</a:t>
            </a:r>
            <a:endParaRPr lang="en-US" dirty="0"/>
          </a:p>
        </p:txBody>
      </p:sp>
      <p:cxnSp>
        <p:nvCxnSpPr>
          <p:cNvPr id="7" name="Straight Connector 6"/>
          <p:cNvCxnSpPr/>
          <p:nvPr/>
        </p:nvCxnSpPr>
        <p:spPr>
          <a:xfrm rot="5400000" flipV="1">
            <a:off x="4370757"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368718"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137822" y="4554378"/>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62217" y="5857930"/>
            <a:ext cx="5456130" cy="0"/>
          </a:xfrm>
          <a:prstGeom prst="line">
            <a:avLst/>
          </a:prstGeom>
          <a:ln w="76200" cmpd="sng">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42283" y="5572768"/>
            <a:ext cx="366657"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2511657" y="596950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21" name="TextBox 20"/>
          <p:cNvSpPr txBox="1"/>
          <p:nvPr/>
        </p:nvSpPr>
        <p:spPr>
          <a:xfrm>
            <a:off x="3647229" y="4613889"/>
            <a:ext cx="1218753" cy="830997"/>
          </a:xfrm>
          <a:prstGeom prst="rect">
            <a:avLst/>
          </a:prstGeom>
          <a:noFill/>
        </p:spPr>
        <p:txBody>
          <a:bodyPr wrap="none" rtlCol="0">
            <a:spAutoFit/>
          </a:bodyPr>
          <a:lstStyle/>
          <a:p>
            <a:pPr algn="ctr"/>
            <a:r>
              <a:rPr lang="en-US" sz="2400" dirty="0" smtClean="0"/>
              <a:t>US avg.</a:t>
            </a:r>
          </a:p>
          <a:p>
            <a:pPr algn="ctr"/>
            <a:r>
              <a:rPr lang="en-US" sz="2400" dirty="0" smtClean="0"/>
              <a:t>(census)</a:t>
            </a:r>
            <a:endParaRPr lang="en-US" sz="2400" dirty="0"/>
          </a:p>
        </p:txBody>
      </p:sp>
      <p:cxnSp>
        <p:nvCxnSpPr>
          <p:cNvPr id="23" name="Straight Connector 22"/>
          <p:cNvCxnSpPr/>
          <p:nvPr/>
        </p:nvCxnSpPr>
        <p:spPr>
          <a:xfrm rot="5400000" flipV="1">
            <a:off x="4672191" y="2847523"/>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1439433" y="2907034"/>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388483" y="2852091"/>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56200" y="2911602"/>
            <a:ext cx="1102135" cy="830997"/>
          </a:xfrm>
          <a:prstGeom prst="rect">
            <a:avLst/>
          </a:prstGeom>
          <a:noFill/>
        </p:spPr>
        <p:txBody>
          <a:bodyPr wrap="none" rtlCol="0">
            <a:spAutoFit/>
          </a:bodyPr>
          <a:lstStyle/>
          <a:p>
            <a:pPr algn="ctr"/>
            <a:r>
              <a:rPr lang="en-US" sz="2400" dirty="0" smtClean="0"/>
              <a:t>US avg.</a:t>
            </a:r>
          </a:p>
          <a:p>
            <a:pPr algn="ctr"/>
            <a:r>
              <a:rPr lang="en-US" sz="2400" dirty="0" smtClean="0"/>
              <a:t>(6.885)</a:t>
            </a:r>
            <a:endParaRPr lang="en-US" sz="2400" dirty="0"/>
          </a:p>
        </p:txBody>
      </p:sp>
    </p:spTree>
    <p:extLst>
      <p:ext uri="{BB962C8B-B14F-4D97-AF65-F5344CB8AC3E}">
        <p14:creationId xmlns:p14="http://schemas.microsoft.com/office/powerpoint/2010/main" val="3667415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r>
              <a:rPr lang="en-US" sz="3200" dirty="0" smtClean="0"/>
              <a:t/>
            </a:r>
            <a:br>
              <a:rPr lang="en-US" sz="3200" dirty="0" smtClean="0"/>
            </a:br>
            <a:r>
              <a:rPr lang="en-US" sz="3200" dirty="0" smtClean="0"/>
              <a:t>summarizing distribution w/ trends</a:t>
            </a:r>
            <a:br>
              <a:rPr lang="en-US" sz="3200" dirty="0" smtClean="0"/>
            </a:br>
            <a:r>
              <a:rPr lang="en-US" sz="3200" dirty="0" smtClean="0">
                <a:solidFill>
                  <a:srgbClr val="A6A6A6"/>
                </a:solidFill>
              </a:rPr>
              <a:t>comparing distributions</a:t>
            </a:r>
            <a:br>
              <a:rPr lang="en-US" sz="3200" dirty="0" smtClean="0">
                <a:solidFill>
                  <a:srgbClr val="A6A6A6"/>
                </a:solidFill>
              </a:rPr>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1957089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pic>
        <p:nvPicPr>
          <p:cNvPr id="5" name="Picture 4"/>
          <p:cNvPicPr>
            <a:picLocks noChangeAspect="1"/>
          </p:cNvPicPr>
          <p:nvPr/>
        </p:nvPicPr>
        <p:blipFill rotWithShape="1">
          <a:blip r:embed="rId2"/>
          <a:srcRect t="40053" b="36905"/>
          <a:stretch/>
        </p:blipFill>
        <p:spPr>
          <a:xfrm>
            <a:off x="1422400" y="3839742"/>
            <a:ext cx="6286500" cy="1580201"/>
          </a:xfrm>
          <a:prstGeom prst="rect">
            <a:avLst/>
          </a:prstGeom>
        </p:spPr>
      </p:pic>
    </p:spTree>
    <p:extLst>
      <p:ext uri="{BB962C8B-B14F-4D97-AF65-F5344CB8AC3E}">
        <p14:creationId xmlns:p14="http://schemas.microsoft.com/office/powerpoint/2010/main" val="5774429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565650"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07272" y="531657"/>
            <a:ext cx="1940530" cy="769441"/>
          </a:xfrm>
          <a:prstGeom prst="rect">
            <a:avLst/>
          </a:prstGeom>
          <a:noFill/>
        </p:spPr>
        <p:txBody>
          <a:bodyPr wrap="none" rtlCol="0">
            <a:spAutoFit/>
          </a:bodyPr>
          <a:lstStyle/>
          <a:p>
            <a:r>
              <a:rPr lang="en-US" sz="4400" dirty="0" smtClean="0"/>
              <a:t>Median</a:t>
            </a:r>
            <a:endParaRPr lang="en-US" sz="4400" dirty="0"/>
          </a:p>
        </p:txBody>
      </p:sp>
    </p:spTree>
    <p:extLst>
      <p:ext uri="{BB962C8B-B14F-4D97-AF65-F5344CB8AC3E}">
        <p14:creationId xmlns:p14="http://schemas.microsoft.com/office/powerpoint/2010/main" val="15310446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98392" y="2572946"/>
            <a:ext cx="2860960" cy="2145720"/>
          </a:xfrm>
          <a:prstGeom prst="rect">
            <a:avLst/>
          </a:prstGeom>
        </p:spPr>
      </p:pic>
      <p:sp>
        <p:nvSpPr>
          <p:cNvPr id="6" name="TextBox 5"/>
          <p:cNvSpPr txBox="1"/>
          <p:nvPr/>
        </p:nvSpPr>
        <p:spPr>
          <a:xfrm>
            <a:off x="4201797" y="2152881"/>
            <a:ext cx="1142711" cy="2400657"/>
          </a:xfrm>
          <a:prstGeom prst="rect">
            <a:avLst/>
          </a:prstGeom>
          <a:noFill/>
        </p:spPr>
        <p:txBody>
          <a:bodyPr wrap="none" rtlCol="0">
            <a:spAutoFit/>
          </a:bodyPr>
          <a:lstStyle/>
          <a:p>
            <a:r>
              <a:rPr lang="en-US" sz="15000" dirty="0" smtClean="0"/>
              <a:t>&gt;</a:t>
            </a:r>
            <a:endParaRPr lang="en-US" sz="15000" dirty="0"/>
          </a:p>
        </p:txBody>
      </p:sp>
      <p:sp>
        <p:nvSpPr>
          <p:cNvPr id="7" name="TextBox 6"/>
          <p:cNvSpPr txBox="1"/>
          <p:nvPr/>
        </p:nvSpPr>
        <p:spPr>
          <a:xfrm>
            <a:off x="4347276" y="1374634"/>
            <a:ext cx="802674" cy="1692771"/>
          </a:xfrm>
          <a:prstGeom prst="rect">
            <a:avLst/>
          </a:prstGeom>
          <a:noFill/>
        </p:spPr>
        <p:txBody>
          <a:bodyPr wrap="none" rtlCol="0">
            <a:spAutoFit/>
          </a:bodyPr>
          <a:lstStyle/>
          <a:p>
            <a:r>
              <a:rPr lang="en-US" sz="10400" dirty="0" smtClean="0"/>
              <a:t>?</a:t>
            </a:r>
            <a:endParaRPr lang="en-US" sz="10400" dirty="0"/>
          </a:p>
        </p:txBody>
      </p:sp>
      <p:pic>
        <p:nvPicPr>
          <p:cNvPr id="9" name="Picture 8"/>
          <p:cNvPicPr>
            <a:picLocks noChangeAspect="1"/>
          </p:cNvPicPr>
          <p:nvPr/>
        </p:nvPicPr>
        <p:blipFill rotWithShape="1">
          <a:blip r:embed="rId4"/>
          <a:srcRect l="14424" r="20675" b="-5091"/>
          <a:stretch/>
        </p:blipFill>
        <p:spPr>
          <a:xfrm>
            <a:off x="328419" y="1751793"/>
            <a:ext cx="2758800" cy="3350307"/>
          </a:xfrm>
          <a:prstGeom prst="rect">
            <a:avLst/>
          </a:prstGeom>
        </p:spPr>
      </p:pic>
    </p:spTree>
    <p:extLst>
      <p:ext uri="{BB962C8B-B14F-4D97-AF65-F5344CB8AC3E}">
        <p14:creationId xmlns:p14="http://schemas.microsoft.com/office/powerpoint/2010/main" val="279720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7544" y="561194"/>
            <a:ext cx="1159993" cy="769441"/>
          </a:xfrm>
          <a:prstGeom prst="rect">
            <a:avLst/>
          </a:prstGeom>
          <a:noFill/>
        </p:spPr>
        <p:txBody>
          <a:bodyPr wrap="none" rtlCol="0">
            <a:spAutoFit/>
          </a:bodyPr>
          <a:lstStyle/>
          <a:p>
            <a:r>
              <a:rPr lang="en-US" sz="4400" dirty="0" smtClean="0"/>
              <a:t>25%</a:t>
            </a:r>
            <a:endParaRPr lang="en-US" sz="4400" dirty="0"/>
          </a:p>
        </p:txBody>
      </p:sp>
      <p:sp>
        <p:nvSpPr>
          <p:cNvPr id="22" name="TextBox 21"/>
          <p:cNvSpPr txBox="1"/>
          <p:nvPr/>
        </p:nvSpPr>
        <p:spPr>
          <a:xfrm>
            <a:off x="4577537" y="582174"/>
            <a:ext cx="1159993" cy="769441"/>
          </a:xfrm>
          <a:prstGeom prst="rect">
            <a:avLst/>
          </a:prstGeom>
          <a:noFill/>
        </p:spPr>
        <p:txBody>
          <a:bodyPr wrap="none" rtlCol="0">
            <a:spAutoFit/>
          </a:bodyPr>
          <a:lstStyle/>
          <a:p>
            <a:r>
              <a:rPr lang="en-US" sz="4400" dirty="0"/>
              <a:t>7</a:t>
            </a:r>
            <a:r>
              <a:rPr lang="en-US" sz="4400" dirty="0" smtClean="0"/>
              <a:t>5%</a:t>
            </a:r>
            <a:endParaRPr lang="en-US" sz="4400" dirty="0"/>
          </a:p>
        </p:txBody>
      </p:sp>
      <p:cxnSp>
        <p:nvCxnSpPr>
          <p:cNvPr id="10" name="Straight Arrow Connector 9"/>
          <p:cNvCxnSpPr/>
          <p:nvPr/>
        </p:nvCxnSpPr>
        <p:spPr>
          <a:xfrm flipV="1">
            <a:off x="4099724"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5766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202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31657"/>
            <a:ext cx="4939524" cy="769441"/>
          </a:xfrm>
          <a:prstGeom prst="rect">
            <a:avLst/>
          </a:prstGeom>
          <a:noFill/>
        </p:spPr>
        <p:txBody>
          <a:bodyPr wrap="none" rtlCol="0">
            <a:spAutoFit/>
          </a:bodyPr>
          <a:lstStyle/>
          <a:p>
            <a:r>
              <a:rPr lang="en-US" sz="4400" dirty="0" smtClean="0"/>
              <a:t>Inner Quartile Range</a:t>
            </a:r>
            <a:endParaRPr lang="en-US" sz="4400" dirty="0"/>
          </a:p>
        </p:txBody>
      </p:sp>
      <p:sp>
        <p:nvSpPr>
          <p:cNvPr id="3" name="Left Brace 2"/>
          <p:cNvSpPr/>
          <p:nvPr/>
        </p:nvSpPr>
        <p:spPr>
          <a:xfrm rot="5400000">
            <a:off x="4450199" y="1032599"/>
            <a:ext cx="269450" cy="869833"/>
          </a:xfrm>
          <a:prstGeom prst="leftBrace">
            <a:avLst>
              <a:gd name="adj1" fmla="val 8333"/>
              <a:gd name="adj2" fmla="val 46604"/>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39793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61194"/>
            <a:ext cx="4899574" cy="769441"/>
          </a:xfrm>
          <a:prstGeom prst="rect">
            <a:avLst/>
          </a:prstGeom>
          <a:noFill/>
        </p:spPr>
        <p:txBody>
          <a:bodyPr wrap="none" rtlCol="0">
            <a:spAutoFit/>
          </a:bodyPr>
          <a:lstStyle/>
          <a:p>
            <a:r>
              <a:rPr lang="en-US" sz="4400" dirty="0" smtClean="0"/>
              <a:t>Whiskers / Extremes</a:t>
            </a:r>
            <a:endParaRPr lang="en-US" sz="4400" dirty="0"/>
          </a:p>
        </p:txBody>
      </p:sp>
      <p:cxnSp>
        <p:nvCxnSpPr>
          <p:cNvPr id="24" name="Straight Connector 23"/>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1780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529006"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3688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77103" y="457815"/>
            <a:ext cx="2000868" cy="769441"/>
          </a:xfrm>
          <a:prstGeom prst="rect">
            <a:avLst/>
          </a:prstGeom>
          <a:noFill/>
        </p:spPr>
        <p:txBody>
          <a:bodyPr wrap="none" rtlCol="0">
            <a:spAutoFit/>
          </a:bodyPr>
          <a:lstStyle/>
          <a:p>
            <a:r>
              <a:rPr lang="en-US" sz="4400" dirty="0" smtClean="0"/>
              <a:t>Outliers</a:t>
            </a:r>
            <a:endParaRPr lang="en-US" sz="4400" dirty="0"/>
          </a:p>
        </p:txBody>
      </p:sp>
      <p:sp>
        <p:nvSpPr>
          <p:cNvPr id="2" name="Donut 1"/>
          <p:cNvSpPr/>
          <p:nvPr/>
        </p:nvSpPr>
        <p:spPr>
          <a:xfrm>
            <a:off x="6544369" y="5213188"/>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2074377" y="5227956"/>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V="1">
            <a:off x="6839653" y="2947824"/>
            <a:ext cx="11887" cy="20854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206144" y="2947823"/>
            <a:ext cx="0" cy="208542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4423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887225" y="502119"/>
            <a:ext cx="5380624" cy="769441"/>
          </a:xfrm>
          <a:prstGeom prst="rect">
            <a:avLst/>
          </a:prstGeom>
          <a:noFill/>
        </p:spPr>
        <p:txBody>
          <a:bodyPr wrap="none" rtlCol="0">
            <a:spAutoFit/>
          </a:bodyPr>
          <a:lstStyle/>
          <a:p>
            <a:r>
              <a:rPr lang="en-US" sz="4400" dirty="0" smtClean="0"/>
              <a:t>Box-and-Whiskers Plot</a:t>
            </a:r>
            <a:endParaRPr lang="en-US" sz="4400" dirty="0"/>
          </a:p>
        </p:txBody>
      </p:sp>
      <p:grpSp>
        <p:nvGrpSpPr>
          <p:cNvPr id="2" name="Group 1"/>
          <p:cNvGrpSpPr/>
          <p:nvPr/>
        </p:nvGrpSpPr>
        <p:grpSpPr>
          <a:xfrm rot="5400000">
            <a:off x="2796105" y="4504691"/>
            <a:ext cx="3563497" cy="638634"/>
            <a:chOff x="1988155" y="1983666"/>
            <a:chExt cx="5109121" cy="915634"/>
          </a:xfrm>
        </p:grpSpPr>
        <p:cxnSp>
          <p:nvCxnSpPr>
            <p:cNvPr id="22" name="Straight Connector 21"/>
            <p:cNvCxnSpPr/>
            <p:nvPr/>
          </p:nvCxnSpPr>
          <p:spPr>
            <a:xfrm flipV="1">
              <a:off x="4582277" y="19836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074295"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104464"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45633"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622548"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04464" y="28992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97360" y="19836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22548"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4297"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693851"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934847"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50584"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988155"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Freeform 38"/>
          <p:cNvSpPr/>
          <p:nvPr/>
        </p:nvSpPr>
        <p:spPr>
          <a:xfrm>
            <a:off x="2303304" y="2894575"/>
            <a:ext cx="1801714" cy="3352556"/>
          </a:xfrm>
          <a:custGeom>
            <a:avLst/>
            <a:gdLst>
              <a:gd name="connsiteX0" fmla="*/ 162660 w 1816480"/>
              <a:gd name="connsiteY0" fmla="*/ 0 h 3324411"/>
              <a:gd name="connsiteX1" fmla="*/ 29763 w 1816480"/>
              <a:gd name="connsiteY1" fmla="*/ 1019009 h 3324411"/>
              <a:gd name="connsiteX2" fmla="*/ 664712 w 1816480"/>
              <a:gd name="connsiteY2" fmla="*/ 2983184 h 3324411"/>
              <a:gd name="connsiteX3" fmla="*/ 1816480 w 1816480"/>
              <a:gd name="connsiteY3" fmla="*/ 3322854 h 3324411"/>
              <a:gd name="connsiteX0" fmla="*/ 162660 w 1801714"/>
              <a:gd name="connsiteY0" fmla="*/ 0 h 3352556"/>
              <a:gd name="connsiteX1" fmla="*/ 29763 w 1801714"/>
              <a:gd name="connsiteY1" fmla="*/ 1019009 h 3352556"/>
              <a:gd name="connsiteX2" fmla="*/ 664712 w 1801714"/>
              <a:gd name="connsiteY2" fmla="*/ 2983184 h 3352556"/>
              <a:gd name="connsiteX3" fmla="*/ 1801714 w 1801714"/>
              <a:gd name="connsiteY3" fmla="*/ 3352390 h 3352556"/>
            </a:gdLst>
            <a:ahLst/>
            <a:cxnLst>
              <a:cxn ang="0">
                <a:pos x="connsiteX0" y="connsiteY0"/>
              </a:cxn>
              <a:cxn ang="0">
                <a:pos x="connsiteX1" y="connsiteY1"/>
              </a:cxn>
              <a:cxn ang="0">
                <a:pos x="connsiteX2" y="connsiteY2"/>
              </a:cxn>
              <a:cxn ang="0">
                <a:pos x="connsiteX3" y="connsiteY3"/>
              </a:cxn>
            </a:cxnLst>
            <a:rect l="l" t="t" r="r" b="b"/>
            <a:pathLst>
              <a:path w="1801714" h="3352556">
                <a:moveTo>
                  <a:pt x="162660" y="0"/>
                </a:moveTo>
                <a:cubicBezTo>
                  <a:pt x="54374" y="260906"/>
                  <a:pt x="-53912" y="521812"/>
                  <a:pt x="29763" y="1019009"/>
                </a:cubicBezTo>
                <a:cubicBezTo>
                  <a:pt x="113438" y="1516206"/>
                  <a:pt x="369387" y="2594287"/>
                  <a:pt x="664712" y="2983184"/>
                </a:cubicBezTo>
                <a:cubicBezTo>
                  <a:pt x="960037" y="3372081"/>
                  <a:pt x="1801714" y="3352390"/>
                  <a:pt x="1801714" y="3352390"/>
                </a:cubicBezTo>
              </a:path>
            </a:pathLst>
          </a:cu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656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638300"/>
            <a:ext cx="8522292" cy="3556247"/>
          </a:xfrm>
          <a:prstGeom prst="rect">
            <a:avLst/>
          </a:prstGeom>
        </p:spPr>
      </p:pic>
      <p:sp>
        <p:nvSpPr>
          <p:cNvPr id="6" name="TextBox 5"/>
          <p:cNvSpPr txBox="1"/>
          <p:nvPr/>
        </p:nvSpPr>
        <p:spPr>
          <a:xfrm>
            <a:off x="4419630" y="6488668"/>
            <a:ext cx="4724370" cy="369332"/>
          </a:xfrm>
          <a:prstGeom prst="rect">
            <a:avLst/>
          </a:prstGeom>
          <a:noFill/>
        </p:spPr>
        <p:txBody>
          <a:bodyPr wrap="none" rtlCol="0">
            <a:spAutoFit/>
          </a:bodyPr>
          <a:lstStyle/>
          <a:p>
            <a:r>
              <a:rPr lang="en-US" dirty="0"/>
              <a:t>f</a:t>
            </a:r>
            <a:r>
              <a:rPr lang="en-US" dirty="0" smtClean="0"/>
              <a:t>rom http://</a:t>
            </a:r>
            <a:r>
              <a:rPr lang="en-US" dirty="0" err="1" smtClean="0"/>
              <a:t>vita.had.co.nz</a:t>
            </a:r>
            <a:r>
              <a:rPr lang="en-US" dirty="0" smtClean="0"/>
              <a:t>/papers/</a:t>
            </a:r>
            <a:r>
              <a:rPr lang="en-US" dirty="0" err="1" smtClean="0"/>
              <a:t>boxplots.pdf</a:t>
            </a:r>
            <a:endParaRPr lang="en-US" dirty="0" smtClean="0"/>
          </a:p>
        </p:txBody>
      </p:sp>
    </p:spTree>
    <p:extLst>
      <p:ext uri="{BB962C8B-B14F-4D97-AF65-F5344CB8AC3E}">
        <p14:creationId xmlns:p14="http://schemas.microsoft.com/office/powerpoint/2010/main" val="31787087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t>comparing distributions</a:t>
            </a:r>
            <a:br>
              <a:rPr lang="en-US" sz="3200" dirty="0" smtClean="0"/>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23973438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5400000" flipV="1">
            <a:off x="3474218" y="40202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3474218" y="438667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3474218" y="37102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3474218" y="508512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474218" y="28916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2816682" y="4367776"/>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55308" y="4362821"/>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0926" y="3210958"/>
            <a:ext cx="0" cy="8136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70926" y="4705995"/>
            <a:ext cx="0" cy="698448"/>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7257074" y="3298465"/>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7240544" y="357105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7240544" y="231866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7237252" y="3896161"/>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7240544" y="128506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21226" y="2637981"/>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59852" y="2633026"/>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722928" y="2118702"/>
            <a:ext cx="1028648"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37252" y="3890370"/>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V="1">
            <a:off x="2226973" y="3896161"/>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flipV="1">
            <a:off x="2226973" y="437224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2226973" y="369580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V="1">
            <a:off x="2226973" y="497019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V="1">
            <a:off x="2226973" y="30757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569437" y="435334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2208063" y="434838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3681" y="3423325"/>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223681" y="4691562"/>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V="1">
            <a:off x="6190435" y="43347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V="1">
            <a:off x="6190435" y="48108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6190435" y="413437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6190435" y="540876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V="1">
            <a:off x="6190435" y="35142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532899" y="479190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6171525" y="478695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187143" y="3861890"/>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187143" y="5130127"/>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335891" y="374210"/>
            <a:ext cx="6472219" cy="769441"/>
          </a:xfrm>
          <a:prstGeom prst="rect">
            <a:avLst/>
          </a:prstGeom>
          <a:noFill/>
        </p:spPr>
        <p:txBody>
          <a:bodyPr wrap="none" rtlCol="0">
            <a:spAutoFit/>
          </a:bodyPr>
          <a:lstStyle/>
          <a:p>
            <a:r>
              <a:rPr lang="en-US" sz="4400" dirty="0" smtClean="0"/>
              <a:t>Commute time MIT vs. USA</a:t>
            </a:r>
            <a:endParaRPr lang="en-US" sz="4400" dirty="0"/>
          </a:p>
        </p:txBody>
      </p:sp>
      <p:cxnSp>
        <p:nvCxnSpPr>
          <p:cNvPr id="44" name="Straight Connector 43"/>
          <p:cNvCxnSpPr/>
          <p:nvPr/>
        </p:nvCxnSpPr>
        <p:spPr>
          <a:xfrm>
            <a:off x="1471503" y="1604378"/>
            <a:ext cx="0" cy="4677028"/>
          </a:xfrm>
          <a:prstGeom prst="line">
            <a:avLst/>
          </a:prstGeom>
          <a:ln w="57150" cmpd="sng">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868036" y="376794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49" name="TextBox 48"/>
          <p:cNvSpPr txBox="1"/>
          <p:nvPr/>
        </p:nvSpPr>
        <p:spPr>
          <a:xfrm rot="16200000">
            <a:off x="1260764" y="6148309"/>
            <a:ext cx="366657" cy="523220"/>
          </a:xfrm>
          <a:prstGeom prst="rect">
            <a:avLst/>
          </a:prstGeom>
          <a:noFill/>
        </p:spPr>
        <p:txBody>
          <a:bodyPr wrap="none" rtlCol="0">
            <a:spAutoFit/>
          </a:bodyPr>
          <a:lstStyle/>
          <a:p>
            <a:r>
              <a:rPr lang="en-US" sz="2800" dirty="0" smtClean="0"/>
              <a:t>0</a:t>
            </a:r>
            <a:endParaRPr lang="en-US" sz="2800" dirty="0"/>
          </a:p>
        </p:txBody>
      </p:sp>
      <p:sp>
        <p:nvSpPr>
          <p:cNvPr id="50" name="TextBox 49"/>
          <p:cNvSpPr txBox="1"/>
          <p:nvPr/>
        </p:nvSpPr>
        <p:spPr>
          <a:xfrm>
            <a:off x="1845124" y="5342811"/>
            <a:ext cx="757113" cy="523220"/>
          </a:xfrm>
          <a:prstGeom prst="rect">
            <a:avLst/>
          </a:prstGeom>
          <a:noFill/>
        </p:spPr>
        <p:txBody>
          <a:bodyPr wrap="none" rtlCol="0">
            <a:spAutoFit/>
          </a:bodyPr>
          <a:lstStyle/>
          <a:p>
            <a:r>
              <a:rPr lang="en-US" sz="2800" dirty="0" smtClean="0"/>
              <a:t>MIT</a:t>
            </a:r>
            <a:endParaRPr lang="en-US" sz="2800" dirty="0"/>
          </a:p>
        </p:txBody>
      </p:sp>
      <p:sp>
        <p:nvSpPr>
          <p:cNvPr id="51" name="TextBox 50"/>
          <p:cNvSpPr txBox="1"/>
          <p:nvPr/>
        </p:nvSpPr>
        <p:spPr>
          <a:xfrm>
            <a:off x="3092369" y="5466469"/>
            <a:ext cx="787796" cy="523220"/>
          </a:xfrm>
          <a:prstGeom prst="rect">
            <a:avLst/>
          </a:prstGeom>
          <a:noFill/>
        </p:spPr>
        <p:txBody>
          <a:bodyPr wrap="none" rtlCol="0">
            <a:spAutoFit/>
          </a:bodyPr>
          <a:lstStyle/>
          <a:p>
            <a:r>
              <a:rPr lang="en-US" sz="2800" dirty="0" smtClean="0"/>
              <a:t>USA</a:t>
            </a:r>
            <a:endParaRPr lang="en-US" sz="2800" dirty="0"/>
          </a:p>
        </p:txBody>
      </p:sp>
      <p:sp>
        <p:nvSpPr>
          <p:cNvPr id="52" name="TextBox 51"/>
          <p:cNvSpPr txBox="1"/>
          <p:nvPr/>
        </p:nvSpPr>
        <p:spPr>
          <a:xfrm>
            <a:off x="6843354" y="4305434"/>
            <a:ext cx="787796" cy="523220"/>
          </a:xfrm>
          <a:prstGeom prst="rect">
            <a:avLst/>
          </a:prstGeom>
          <a:noFill/>
        </p:spPr>
        <p:txBody>
          <a:bodyPr wrap="none" rtlCol="0">
            <a:spAutoFit/>
          </a:bodyPr>
          <a:lstStyle/>
          <a:p>
            <a:r>
              <a:rPr lang="en-US" sz="2800" dirty="0" smtClean="0"/>
              <a:t>USA</a:t>
            </a:r>
            <a:endParaRPr lang="en-US" sz="2800" dirty="0"/>
          </a:p>
        </p:txBody>
      </p:sp>
      <p:sp>
        <p:nvSpPr>
          <p:cNvPr id="53" name="TextBox 52"/>
          <p:cNvSpPr txBox="1"/>
          <p:nvPr/>
        </p:nvSpPr>
        <p:spPr>
          <a:xfrm>
            <a:off x="5808586" y="5866031"/>
            <a:ext cx="757113" cy="523220"/>
          </a:xfrm>
          <a:prstGeom prst="rect">
            <a:avLst/>
          </a:prstGeom>
          <a:noFill/>
        </p:spPr>
        <p:txBody>
          <a:bodyPr wrap="none" rtlCol="0">
            <a:spAutoFit/>
          </a:bodyPr>
          <a:lstStyle/>
          <a:p>
            <a:r>
              <a:rPr lang="en-US" sz="2800" dirty="0" smtClean="0"/>
              <a:t>MIT</a:t>
            </a:r>
            <a:endParaRPr lang="en-US" sz="2800" dirty="0"/>
          </a:p>
        </p:txBody>
      </p:sp>
    </p:spTree>
    <p:extLst>
      <p:ext uri="{BB962C8B-B14F-4D97-AF65-F5344CB8AC3E}">
        <p14:creationId xmlns:p14="http://schemas.microsoft.com/office/powerpoint/2010/main" val="416703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solidFill>
                  <a:srgbClr val="A6A6A6"/>
                </a:solidFill>
              </a:rPr>
              <a:t>comparing distributions</a:t>
            </a:r>
            <a:r>
              <a:rPr lang="en-US" sz="3200" dirty="0" smtClean="0"/>
              <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17590412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29" r="7110" b="3002"/>
          <a:stretch/>
        </p:blipFill>
        <p:spPr>
          <a:xfrm>
            <a:off x="564397" y="682666"/>
            <a:ext cx="8180364" cy="5234465"/>
          </a:xfrm>
          <a:prstGeom prst="rect">
            <a:avLst/>
          </a:prstGeom>
        </p:spPr>
      </p:pic>
    </p:spTree>
    <p:extLst>
      <p:ext uri="{BB962C8B-B14F-4D97-AF65-F5344CB8AC3E}">
        <p14:creationId xmlns:p14="http://schemas.microsoft.com/office/powerpoint/2010/main" val="32150943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3681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t>summarizing distribution w/ trends</a:t>
            </a:r>
            <a:br>
              <a:rPr lang="en-US" sz="3200" dirty="0" smtClean="0"/>
            </a:br>
            <a:r>
              <a:rPr lang="en-US" sz="3200" dirty="0" smtClean="0"/>
              <a:t>comparing distributions</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2795933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v</a:t>
            </a:r>
            <a:r>
              <a:rPr lang="en-US" sz="3200" dirty="0" smtClean="0"/>
              <a:t>isual analogs to statistics</a:t>
            </a:r>
            <a:br>
              <a:rPr lang="en-US" sz="3200" dirty="0" smtClean="0"/>
            </a:br>
            <a:r>
              <a:rPr lang="en-US" sz="3200" dirty="0" smtClean="0"/>
              <a:t>complex groupings</a:t>
            </a:r>
            <a:endParaRPr lang="en-US" sz="3200" dirty="0"/>
          </a:p>
        </p:txBody>
      </p:sp>
    </p:spTree>
    <p:extLst>
      <p:ext uri="{BB962C8B-B14F-4D97-AF65-F5344CB8AC3E}">
        <p14:creationId xmlns:p14="http://schemas.microsoft.com/office/powerpoint/2010/main" val="14247746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analogs to statistics</a:t>
            </a:r>
            <a:endParaRPr lang="en-US" dirty="0"/>
          </a:p>
        </p:txBody>
      </p:sp>
      <p:cxnSp>
        <p:nvCxnSpPr>
          <p:cNvPr id="4" name="Straight Connector 3"/>
          <p:cNvCxnSpPr/>
          <p:nvPr/>
        </p:nvCxnSpPr>
        <p:spPr>
          <a:xfrm rot="5400000" flipV="1">
            <a:off x="2496616" y="3896179"/>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2480086" y="416876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2480086" y="291637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2476794" y="44938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2476794" y="255335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60768" y="3235695"/>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99394" y="3230740"/>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476794" y="2872674"/>
            <a:ext cx="0" cy="35806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76794" y="4488084"/>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1429977" y="4932440"/>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1429977" y="540852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1429977" y="473208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1429977" y="600647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1429977" y="411198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72441" y="5389622"/>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1411067" y="5384667"/>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26685" y="4459604"/>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26685" y="5727841"/>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16854" y="2064823"/>
            <a:ext cx="974521" cy="523220"/>
          </a:xfrm>
          <a:prstGeom prst="rect">
            <a:avLst/>
          </a:prstGeom>
          <a:noFill/>
        </p:spPr>
        <p:txBody>
          <a:bodyPr wrap="none" rtlCol="0">
            <a:spAutoFit/>
          </a:bodyPr>
          <a:lstStyle/>
          <a:p>
            <a:r>
              <a:rPr lang="en-US" sz="2800" dirty="0"/>
              <a:t>t</a:t>
            </a:r>
            <a:r>
              <a:rPr lang="en-US" sz="2800" dirty="0" smtClean="0"/>
              <a:t>-test</a:t>
            </a:r>
            <a:endParaRPr lang="en-US" sz="2800" dirty="0"/>
          </a:p>
        </p:txBody>
      </p:sp>
      <p:pic>
        <p:nvPicPr>
          <p:cNvPr id="26" name="Picture 25"/>
          <p:cNvPicPr>
            <a:picLocks noChangeAspect="1"/>
          </p:cNvPicPr>
          <p:nvPr/>
        </p:nvPicPr>
        <p:blipFill rotWithShape="1">
          <a:blip r:embed="rId3"/>
          <a:srcRect l="19318" t="29845" r="34595" b="19135"/>
          <a:stretch/>
        </p:blipFill>
        <p:spPr>
          <a:xfrm>
            <a:off x="4137084" y="3086689"/>
            <a:ext cx="4214269" cy="2753216"/>
          </a:xfrm>
          <a:prstGeom prst="rect">
            <a:avLst/>
          </a:prstGeom>
        </p:spPr>
      </p:pic>
      <p:sp>
        <p:nvSpPr>
          <p:cNvPr id="27" name="TextBox 26"/>
          <p:cNvSpPr txBox="1"/>
          <p:nvPr/>
        </p:nvSpPr>
        <p:spPr>
          <a:xfrm>
            <a:off x="4539339" y="2064823"/>
            <a:ext cx="3444022" cy="523220"/>
          </a:xfrm>
          <a:prstGeom prst="rect">
            <a:avLst/>
          </a:prstGeom>
          <a:noFill/>
        </p:spPr>
        <p:txBody>
          <a:bodyPr wrap="none" rtlCol="0">
            <a:spAutoFit/>
          </a:bodyPr>
          <a:lstStyle/>
          <a:p>
            <a:r>
              <a:rPr lang="en-US" sz="2800" dirty="0" smtClean="0"/>
              <a:t>regression/correlation</a:t>
            </a:r>
            <a:endParaRPr lang="en-US" sz="2800" dirty="0"/>
          </a:p>
        </p:txBody>
      </p:sp>
    </p:spTree>
    <p:extLst>
      <p:ext uri="{BB962C8B-B14F-4D97-AF65-F5344CB8AC3E}">
        <p14:creationId xmlns:p14="http://schemas.microsoft.com/office/powerpoint/2010/main" val="35494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Most </a:t>
            </a:r>
            <a:r>
              <a:rPr lang="en-US" dirty="0" err="1" smtClean="0"/>
              <a:t>viz</a:t>
            </a:r>
            <a:r>
              <a:rPr lang="en-US" dirty="0" smtClean="0"/>
              <a:t> you’ve seen so </a:t>
            </a:r>
          </a:p>
          <a:p>
            <a:r>
              <a:rPr lang="en-US" dirty="0" smtClean="0"/>
              <a:t>far is oversimplified</a:t>
            </a:r>
            <a:endParaRPr lang="en-US" dirty="0"/>
          </a:p>
        </p:txBody>
      </p:sp>
    </p:spTree>
    <p:extLst>
      <p:ext uri="{BB962C8B-B14F-4D97-AF65-F5344CB8AC3E}">
        <p14:creationId xmlns:p14="http://schemas.microsoft.com/office/powerpoint/2010/main" val="37571436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0"/>
            <a:ext cx="9144000" cy="5315795"/>
          </a:xfrm>
          <a:prstGeom prst="rect">
            <a:avLst/>
          </a:prstGeom>
        </p:spPr>
      </p:pic>
    </p:spTree>
    <p:extLst>
      <p:ext uri="{BB962C8B-B14F-4D97-AF65-F5344CB8AC3E}">
        <p14:creationId xmlns:p14="http://schemas.microsoft.com/office/powerpoint/2010/main" val="4572623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285" t="22932" r="23158" b="20315"/>
          <a:stretch/>
        </p:blipFill>
        <p:spPr>
          <a:xfrm>
            <a:off x="0" y="499548"/>
            <a:ext cx="9144000" cy="5734716"/>
          </a:xfrm>
          <a:prstGeom prst="rect">
            <a:avLst/>
          </a:prstGeom>
        </p:spPr>
      </p:pic>
    </p:spTree>
    <p:extLst>
      <p:ext uri="{BB962C8B-B14F-4D97-AF65-F5344CB8AC3E}">
        <p14:creationId xmlns:p14="http://schemas.microsoft.com/office/powerpoint/2010/main" val="1211053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ym typeface="Wingdings"/>
              </a:rPr>
              <a:t>Make the data stand out</a:t>
            </a:r>
          </a:p>
          <a:p>
            <a:pPr lvl="1"/>
            <a:r>
              <a:rPr lang="en-US" dirty="0" smtClean="0">
                <a:sym typeface="Wingdings"/>
              </a:rPr>
              <a:t>Don’t obscure it</a:t>
            </a:r>
            <a:endParaRPr lang="en-US" dirty="0" smtClean="0">
              <a:sym typeface="Wingdings"/>
            </a:endParaRPr>
          </a:p>
          <a:p>
            <a:endParaRPr lang="en-US" dirty="0">
              <a:sym typeface="Wingdings"/>
            </a:endParaRPr>
          </a:p>
          <a:p>
            <a:r>
              <a:rPr lang="en-US" dirty="0" smtClean="0">
                <a:sym typeface="Wingdings"/>
              </a:rPr>
              <a:t>Avoid superfluity</a:t>
            </a:r>
            <a:endParaRPr lang="en-US" dirty="0" smtClean="0">
              <a:sym typeface="Wingdings"/>
            </a:endParaRPr>
          </a:p>
          <a:p>
            <a:pPr lvl="1"/>
            <a:r>
              <a:rPr lang="en-US" dirty="0" smtClean="0">
                <a:sym typeface="Wingdings"/>
              </a:rPr>
              <a:t>Clutter/Chart Junk</a:t>
            </a:r>
            <a:endParaRPr lang="en-US" dirty="0">
              <a:sym typeface="Wingdings"/>
            </a:endParaRPr>
          </a:p>
          <a:p>
            <a:endParaRPr lang="en-US" dirty="0" smtClean="0"/>
          </a:p>
          <a:p>
            <a:endParaRPr lang="en-US" dirty="0"/>
          </a:p>
        </p:txBody>
      </p:sp>
    </p:spTree>
    <p:extLst>
      <p:ext uri="{BB962C8B-B14F-4D97-AF65-F5344CB8AC3E}">
        <p14:creationId xmlns:p14="http://schemas.microsoft.com/office/powerpoint/2010/main" val="1030862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45332"/>
          <a:stretch/>
        </p:blipFill>
        <p:spPr>
          <a:xfrm>
            <a:off x="1414926" y="-1"/>
            <a:ext cx="6701713" cy="3809153"/>
          </a:xfrm>
          <a:prstGeom prst="rect">
            <a:avLst/>
          </a:prstGeom>
        </p:spPr>
      </p:pic>
    </p:spTree>
    <p:extLst>
      <p:ext uri="{BB962C8B-B14F-4D97-AF65-F5344CB8AC3E}">
        <p14:creationId xmlns:p14="http://schemas.microsoft.com/office/powerpoint/2010/main" val="3561736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8967" y="4304507"/>
            <a:ext cx="6807672" cy="2375065"/>
          </a:xfrm>
          <a:prstGeom prst="rect">
            <a:avLst/>
          </a:prstGeom>
        </p:spPr>
      </p:pic>
      <p:pic>
        <p:nvPicPr>
          <p:cNvPr id="7" name="Picture 6"/>
          <p:cNvPicPr>
            <a:picLocks noChangeAspect="1"/>
          </p:cNvPicPr>
          <p:nvPr/>
        </p:nvPicPr>
        <p:blipFill rotWithShape="1">
          <a:blip r:embed="rId4"/>
          <a:srcRect b="45332"/>
          <a:stretch/>
        </p:blipFill>
        <p:spPr>
          <a:xfrm>
            <a:off x="1414926" y="-1"/>
            <a:ext cx="6701713" cy="3809153"/>
          </a:xfrm>
          <a:prstGeom prst="rect">
            <a:avLst/>
          </a:prstGeom>
        </p:spPr>
      </p:pic>
    </p:spTree>
    <p:extLst>
      <p:ext uri="{BB962C8B-B14F-4D97-AF65-F5344CB8AC3E}">
        <p14:creationId xmlns:p14="http://schemas.microsoft.com/office/powerpoint/2010/main" val="14941046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Tree>
    <p:extLst>
      <p:ext uri="{BB962C8B-B14F-4D97-AF65-F5344CB8AC3E}">
        <p14:creationId xmlns:p14="http://schemas.microsoft.com/office/powerpoint/2010/main" val="1620128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8301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2" name="Oval 1"/>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710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pic>
        <p:nvPicPr>
          <p:cNvPr id="5" name="Picture 4"/>
          <p:cNvPicPr>
            <a:picLocks noChangeAspect="1"/>
          </p:cNvPicPr>
          <p:nvPr/>
        </p:nvPicPr>
        <p:blipFill>
          <a:blip r:embed="rId4"/>
          <a:stretch>
            <a:fillRect/>
          </a:stretch>
        </p:blipFill>
        <p:spPr>
          <a:xfrm>
            <a:off x="4893587" y="1401436"/>
            <a:ext cx="3244044" cy="3398329"/>
          </a:xfrm>
          <a:prstGeom prst="rect">
            <a:avLst/>
          </a:prstGeom>
        </p:spPr>
      </p:pic>
      <p:sp>
        <p:nvSpPr>
          <p:cNvPr id="6" name="Oval 5"/>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450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Tree>
    <p:extLst>
      <p:ext uri="{BB962C8B-B14F-4D97-AF65-F5344CB8AC3E}">
        <p14:creationId xmlns:p14="http://schemas.microsoft.com/office/powerpoint/2010/main" val="42650988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2" name="Rectangle 1"/>
          <p:cNvSpPr/>
          <p:nvPr/>
        </p:nvSpPr>
        <p:spPr>
          <a:xfrm>
            <a:off x="1965158" y="4144211"/>
            <a:ext cx="628316"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46947" y="4537242"/>
            <a:ext cx="132347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900949" y="41629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17452" y="4023895"/>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00949" y="3788611"/>
            <a:ext cx="116305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3960" y="35533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47146" y="3312696"/>
            <a:ext cx="872959"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50104" y="3050676"/>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3516" y="3481140"/>
            <a:ext cx="1026695"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33210" y="2930360"/>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41213" y="2641604"/>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724560" y="4042611"/>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027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69900" y="0"/>
            <a:ext cx="8182458" cy="6858000"/>
          </a:xfrm>
          <a:prstGeom prst="rect">
            <a:avLst/>
          </a:prstGeom>
        </p:spPr>
      </p:pic>
    </p:spTree>
    <p:extLst>
      <p:ext uri="{BB962C8B-B14F-4D97-AF65-F5344CB8AC3E}">
        <p14:creationId xmlns:p14="http://schemas.microsoft.com/office/powerpoint/2010/main" val="2933445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04936" y="-150091"/>
            <a:ext cx="5014519" cy="3633898"/>
          </a:xfrm>
          <a:prstGeom prst="rect">
            <a:avLst/>
          </a:prstGeom>
        </p:spPr>
      </p:pic>
    </p:spTree>
    <p:extLst>
      <p:ext uri="{BB962C8B-B14F-4D97-AF65-F5344CB8AC3E}">
        <p14:creationId xmlns:p14="http://schemas.microsoft.com/office/powerpoint/2010/main" val="13003785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4936" y="-150091"/>
            <a:ext cx="5014519" cy="3633898"/>
          </a:xfrm>
          <a:prstGeom prst="rect">
            <a:avLst/>
          </a:prstGeom>
        </p:spPr>
      </p:pic>
      <p:pic>
        <p:nvPicPr>
          <p:cNvPr id="5" name="Picture 4"/>
          <p:cNvPicPr>
            <a:picLocks noChangeAspect="1"/>
          </p:cNvPicPr>
          <p:nvPr/>
        </p:nvPicPr>
        <p:blipFill>
          <a:blip r:embed="rId3"/>
          <a:stretch>
            <a:fillRect/>
          </a:stretch>
        </p:blipFill>
        <p:spPr>
          <a:xfrm>
            <a:off x="1476106" y="3483807"/>
            <a:ext cx="5612804" cy="3357749"/>
          </a:xfrm>
          <a:prstGeom prst="rect">
            <a:avLst/>
          </a:prstGeom>
        </p:spPr>
      </p:pic>
    </p:spTree>
    <p:extLst>
      <p:ext uri="{BB962C8B-B14F-4D97-AF65-F5344CB8AC3E}">
        <p14:creationId xmlns:p14="http://schemas.microsoft.com/office/powerpoint/2010/main" val="28300649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0"/>
            <a:ext cx="6978701" cy="6858000"/>
          </a:xfrm>
          <a:prstGeom prst="rect">
            <a:avLst/>
          </a:prstGeom>
        </p:spPr>
      </p:pic>
      <p:sp>
        <p:nvSpPr>
          <p:cNvPr id="5" name="TextBox 4"/>
          <p:cNvSpPr txBox="1"/>
          <p:nvPr/>
        </p:nvSpPr>
        <p:spPr>
          <a:xfrm>
            <a:off x="-58280" y="6599437"/>
            <a:ext cx="1197764" cy="261610"/>
          </a:xfrm>
          <a:prstGeom prst="rect">
            <a:avLst/>
          </a:prstGeom>
          <a:noFill/>
        </p:spPr>
        <p:txBody>
          <a:bodyPr wrap="none" rtlCol="0">
            <a:spAutoFit/>
          </a:bodyPr>
          <a:lstStyle/>
          <a:p>
            <a:r>
              <a:rPr lang="pl-PL" sz="1050" dirty="0" smtClean="0"/>
              <a:t>http://</a:t>
            </a:r>
            <a:r>
              <a:rPr lang="pl-PL" sz="1050" dirty="0" err="1" smtClean="0"/>
              <a:t>wtfviz.net</a:t>
            </a:r>
            <a:r>
              <a:rPr lang="pl-PL" sz="1050" dirty="0" smtClean="0"/>
              <a:t>/</a:t>
            </a:r>
            <a:endParaRPr lang="en-US" sz="1050" dirty="0"/>
          </a:p>
        </p:txBody>
      </p:sp>
    </p:spTree>
    <p:extLst>
      <p:ext uri="{BB962C8B-B14F-4D97-AF65-F5344CB8AC3E}">
        <p14:creationId xmlns:p14="http://schemas.microsoft.com/office/powerpoint/2010/main" val="435018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endParaRPr lang="en-US" dirty="0"/>
          </a:p>
        </p:txBody>
      </p:sp>
    </p:spTree>
    <p:extLst>
      <p:ext uri="{BB962C8B-B14F-4D97-AF65-F5344CB8AC3E}">
        <p14:creationId xmlns:p14="http://schemas.microsoft.com/office/powerpoint/2010/main" val="63472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solidFill>
                  <a:schemeClr val="bg1">
                    <a:lumMod val="75000"/>
                  </a:schemeClr>
                </a:solidFill>
              </a:rPr>
              <a:t>-Elements of Style</a:t>
            </a:r>
          </a:p>
          <a:p>
            <a:pPr marL="0" indent="0" algn="ctr">
              <a:buNone/>
            </a:pPr>
            <a:endParaRPr lang="en-US" dirty="0"/>
          </a:p>
          <a:p>
            <a:pPr marL="0" indent="0" algn="ctr">
              <a:buNone/>
            </a:pPr>
            <a:r>
              <a:rPr lang="en-US" dirty="0" smtClean="0"/>
              <a:t>1 message/graphic</a:t>
            </a:r>
          </a:p>
          <a:p>
            <a:pPr marL="0" indent="0" algn="ctr">
              <a:buNone/>
            </a:pPr>
            <a:r>
              <a:rPr lang="en-US" dirty="0" smtClean="0"/>
              <a:t>Data &gt;&gt; Marketing</a:t>
            </a:r>
            <a:endParaRPr lang="en-US" dirty="0" smtClean="0"/>
          </a:p>
          <a:p>
            <a:endParaRPr lang="en-US" dirty="0"/>
          </a:p>
        </p:txBody>
      </p:sp>
    </p:spTree>
    <p:extLst>
      <p:ext uri="{BB962C8B-B14F-4D97-AF65-F5344CB8AC3E}">
        <p14:creationId xmlns:p14="http://schemas.microsoft.com/office/powerpoint/2010/main" val="627933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30802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olidFill>
                  <a:srgbClr val="BFBFBF"/>
                </a:solidFill>
                <a:sym typeface="Wingdings"/>
              </a:rPr>
              <a:t>Make the data stand out</a:t>
            </a:r>
          </a:p>
          <a:p>
            <a:pPr lvl="1"/>
            <a:r>
              <a:rPr lang="en-US" dirty="0" smtClean="0">
                <a:solidFill>
                  <a:srgbClr val="BFBFBF"/>
                </a:solidFill>
                <a:sym typeface="Wingdings"/>
              </a:rPr>
              <a:t>Don’t obscure it</a:t>
            </a:r>
          </a:p>
          <a:p>
            <a:endParaRPr lang="en-US" dirty="0" smtClean="0">
              <a:solidFill>
                <a:srgbClr val="BFBFBF"/>
              </a:solidFill>
              <a:sym typeface="Wingdings"/>
            </a:endParaRPr>
          </a:p>
          <a:p>
            <a:r>
              <a:rPr lang="en-US" dirty="0" smtClean="0">
                <a:solidFill>
                  <a:srgbClr val="BFBFBF"/>
                </a:solidFill>
                <a:sym typeface="Wingdings"/>
              </a:rPr>
              <a:t>Avoid superfluity</a:t>
            </a:r>
          </a:p>
          <a:p>
            <a:pPr lvl="1"/>
            <a:r>
              <a:rPr lang="en-US" dirty="0" smtClean="0">
                <a:solidFill>
                  <a:srgbClr val="BFBFBF"/>
                </a:solidFill>
                <a:sym typeface="Wingdings"/>
              </a:rPr>
              <a:t>Clutter/Chart Junk</a:t>
            </a:r>
          </a:p>
          <a:p>
            <a:pPr lvl="1"/>
            <a:endParaRPr lang="en-US" dirty="0"/>
          </a:p>
          <a:p>
            <a:r>
              <a:rPr lang="en-US" dirty="0" smtClean="0"/>
              <a:t>Is the data </a:t>
            </a:r>
            <a:r>
              <a:rPr lang="en-US" i="1" dirty="0" smtClean="0"/>
              <a:t>accurately</a:t>
            </a:r>
            <a:r>
              <a:rPr lang="en-US" dirty="0" smtClean="0"/>
              <a:t> perceived?</a:t>
            </a:r>
          </a:p>
          <a:p>
            <a:pPr lvl="1"/>
            <a:r>
              <a:rPr lang="en-US" dirty="0" smtClean="0"/>
              <a:t>data </a:t>
            </a:r>
            <a:r>
              <a:rPr lang="en-US" dirty="0" smtClean="0">
                <a:sym typeface="Wingdings"/>
              </a:rPr>
              <a:t> perceptual mapping</a:t>
            </a:r>
            <a:endParaRPr lang="en-US" dirty="0">
              <a:sym typeface="Wingdings"/>
            </a:endParaRPr>
          </a:p>
          <a:p>
            <a:endParaRPr lang="en-US" dirty="0"/>
          </a:p>
        </p:txBody>
      </p:sp>
    </p:spTree>
    <p:extLst>
      <p:ext uri="{BB962C8B-B14F-4D97-AF65-F5344CB8AC3E}">
        <p14:creationId xmlns:p14="http://schemas.microsoft.com/office/powerpoint/2010/main" val="2879826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1591326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7" name="Oval 6"/>
          <p:cNvSpPr/>
          <p:nvPr/>
        </p:nvSpPr>
        <p:spPr>
          <a:xfrm>
            <a:off x="192808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390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0364" y="4193313"/>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597729" y="420255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56039" y="359295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028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10" name="Oval 9"/>
          <p:cNvSpPr/>
          <p:nvPr/>
        </p:nvSpPr>
        <p:spPr>
          <a:xfrm>
            <a:off x="1556039" y="356986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0868"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958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4133" y="606246"/>
            <a:ext cx="6282364" cy="5523901"/>
          </a:xfrm>
          <a:prstGeom prst="rect">
            <a:avLst/>
          </a:prstGeom>
        </p:spPr>
      </p:pic>
      <p:sp>
        <p:nvSpPr>
          <p:cNvPr id="5" name="TextBox 4"/>
          <p:cNvSpPr txBox="1"/>
          <p:nvPr/>
        </p:nvSpPr>
        <p:spPr>
          <a:xfrm>
            <a:off x="577240" y="6266273"/>
            <a:ext cx="785247" cy="369332"/>
          </a:xfrm>
          <a:prstGeom prst="rect">
            <a:avLst/>
          </a:prstGeom>
          <a:noFill/>
        </p:spPr>
        <p:txBody>
          <a:bodyPr wrap="none" rtlCol="0">
            <a:spAutoFit/>
          </a:bodyPr>
          <a:lstStyle/>
          <a:p>
            <a:r>
              <a:rPr lang="en-US" i="1" dirty="0"/>
              <a:t>S </a:t>
            </a:r>
            <a:r>
              <a:rPr lang="en-US" dirty="0"/>
              <a:t>= </a:t>
            </a:r>
            <a:r>
              <a:rPr lang="en-US" i="1" dirty="0" err="1"/>
              <a:t>kI</a:t>
            </a:r>
            <a:r>
              <a:rPr lang="en-US" i="1" baseline="30000" dirty="0" err="1"/>
              <a:t>p</a:t>
            </a:r>
            <a:r>
              <a:rPr lang="en-US" i="1" baseline="30000" dirty="0"/>
              <a:t> </a:t>
            </a:r>
            <a:endParaRPr lang="en-US" baseline="30000" dirty="0" smtClean="0"/>
          </a:p>
        </p:txBody>
      </p:sp>
    </p:spTree>
    <p:extLst>
      <p:ext uri="{BB962C8B-B14F-4D97-AF65-F5344CB8AC3E}">
        <p14:creationId xmlns:p14="http://schemas.microsoft.com/office/powerpoint/2010/main" val="2701137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4860092" y="1538454"/>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761034" y="3747500"/>
            <a:ext cx="356839" cy="3463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08037" y="3658956"/>
            <a:ext cx="448057" cy="4349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an 11"/>
          <p:cNvSpPr/>
          <p:nvPr/>
        </p:nvSpPr>
        <p:spPr>
          <a:xfrm>
            <a:off x="4806832" y="4556770"/>
            <a:ext cx="283372" cy="31488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183016" y="1340479"/>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sp>
        <p:nvSpPr>
          <p:cNvPr id="19" name="TextBox 18"/>
          <p:cNvSpPr txBox="1"/>
          <p:nvPr/>
        </p:nvSpPr>
        <p:spPr>
          <a:xfrm>
            <a:off x="2183016" y="3799988"/>
            <a:ext cx="720889" cy="369332"/>
          </a:xfrm>
          <a:prstGeom prst="rect">
            <a:avLst/>
          </a:prstGeom>
          <a:noFill/>
        </p:spPr>
        <p:txBody>
          <a:bodyPr wrap="none" rtlCol="0">
            <a:spAutoFit/>
          </a:bodyPr>
          <a:lstStyle/>
          <a:p>
            <a:r>
              <a:rPr lang="en-US" dirty="0">
                <a:latin typeface="Gotham Light"/>
                <a:cs typeface="Gotham Light"/>
              </a:rPr>
              <a:t>A</a:t>
            </a:r>
            <a:r>
              <a:rPr lang="en-US" dirty="0" smtClean="0">
                <a:latin typeface="Gotham Light"/>
                <a:cs typeface="Gotham Light"/>
              </a:rPr>
              <a:t>rea</a:t>
            </a:r>
            <a:endParaRPr lang="en-US" dirty="0">
              <a:latin typeface="Gotham Light"/>
              <a:cs typeface="Gotham Light"/>
            </a:endParaRPr>
          </a:p>
        </p:txBody>
      </p:sp>
      <p:sp>
        <p:nvSpPr>
          <p:cNvPr id="20" name="TextBox 19"/>
          <p:cNvSpPr txBox="1"/>
          <p:nvPr/>
        </p:nvSpPr>
        <p:spPr>
          <a:xfrm>
            <a:off x="2183016" y="4588266"/>
            <a:ext cx="1043876" cy="369332"/>
          </a:xfrm>
          <a:prstGeom prst="rect">
            <a:avLst/>
          </a:prstGeom>
          <a:noFill/>
        </p:spPr>
        <p:txBody>
          <a:bodyPr wrap="none" rtlCol="0">
            <a:spAutoFit/>
          </a:bodyPr>
          <a:lstStyle/>
          <a:p>
            <a:r>
              <a:rPr lang="en-US" dirty="0" smtClean="0">
                <a:latin typeface="Gotham Light"/>
                <a:cs typeface="Gotham Light"/>
              </a:rPr>
              <a:t>Volume</a:t>
            </a:r>
            <a:endParaRPr lang="en-US" dirty="0">
              <a:latin typeface="Gotham Light"/>
              <a:cs typeface="Gotham Light"/>
            </a:endParaRPr>
          </a:p>
        </p:txBody>
      </p:sp>
      <p:sp>
        <p:nvSpPr>
          <p:cNvPr id="21" name="TextBox 20"/>
          <p:cNvSpPr txBox="1"/>
          <p:nvPr/>
        </p:nvSpPr>
        <p:spPr>
          <a:xfrm>
            <a:off x="2183016" y="2987507"/>
            <a:ext cx="864339" cy="369332"/>
          </a:xfrm>
          <a:prstGeom prst="rect">
            <a:avLst/>
          </a:prstGeom>
          <a:noFill/>
        </p:spPr>
        <p:txBody>
          <a:bodyPr wrap="none" rtlCol="0">
            <a:spAutoFit/>
          </a:bodyPr>
          <a:lstStyle/>
          <a:p>
            <a:r>
              <a:rPr lang="en-US" dirty="0" smtClean="0">
                <a:latin typeface="Gotham Light"/>
                <a:cs typeface="Gotham Light"/>
              </a:rPr>
              <a:t>Angle</a:t>
            </a:r>
            <a:endParaRPr lang="en-US" dirty="0">
              <a:latin typeface="Gotham Light"/>
              <a:cs typeface="Gotham Light"/>
            </a:endParaRPr>
          </a:p>
        </p:txBody>
      </p:sp>
      <p:sp>
        <p:nvSpPr>
          <p:cNvPr id="22" name="Oval 21"/>
          <p:cNvSpPr/>
          <p:nvPr/>
        </p:nvSpPr>
        <p:spPr>
          <a:xfrm>
            <a:off x="5827100" y="5347649"/>
            <a:ext cx="354613" cy="346377"/>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61034" y="5347649"/>
            <a:ext cx="354613" cy="346377"/>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83016" y="5357738"/>
            <a:ext cx="813043" cy="369332"/>
          </a:xfrm>
          <a:prstGeom prst="rect">
            <a:avLst/>
          </a:prstGeom>
          <a:noFill/>
        </p:spPr>
        <p:txBody>
          <a:bodyPr wrap="none" rtlCol="0">
            <a:spAutoFit/>
          </a:bodyPr>
          <a:lstStyle/>
          <a:p>
            <a:r>
              <a:rPr lang="en-US" dirty="0" smtClean="0">
                <a:latin typeface="Gotham Light"/>
                <a:cs typeface="Gotham Light"/>
              </a:rPr>
              <a:t>Color</a:t>
            </a:r>
            <a:endParaRPr lang="en-US" dirty="0">
              <a:latin typeface="Gotham Light"/>
              <a:cs typeface="Gotham Light"/>
            </a:endParaRPr>
          </a:p>
        </p:txBody>
      </p:sp>
      <p:sp>
        <p:nvSpPr>
          <p:cNvPr id="29" name="Can 28"/>
          <p:cNvSpPr/>
          <p:nvPr/>
        </p:nvSpPr>
        <p:spPr>
          <a:xfrm>
            <a:off x="5827099" y="4528771"/>
            <a:ext cx="308569" cy="34288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5606268" y="1541635"/>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6200000" flipH="1">
            <a:off x="4858854" y="2180282"/>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183016" y="2029366"/>
            <a:ext cx="992579" cy="369332"/>
          </a:xfrm>
          <a:prstGeom prst="rect">
            <a:avLst/>
          </a:prstGeom>
          <a:noFill/>
        </p:spPr>
        <p:txBody>
          <a:bodyPr wrap="none" rtlCol="0">
            <a:spAutoFit/>
          </a:bodyPr>
          <a:lstStyle/>
          <a:p>
            <a:r>
              <a:rPr lang="en-US" dirty="0">
                <a:latin typeface="Gotham Light"/>
                <a:cs typeface="Gotham Light"/>
              </a:rPr>
              <a:t>L</a:t>
            </a:r>
            <a:r>
              <a:rPr lang="en-US" dirty="0" smtClean="0">
                <a:latin typeface="Gotham Light"/>
                <a:cs typeface="Gotham Light"/>
              </a:rPr>
              <a:t>ength</a:t>
            </a:r>
            <a:endParaRPr lang="en-US" dirty="0">
              <a:latin typeface="Gotham Light"/>
              <a:cs typeface="Gotham Light"/>
            </a:endParaRPr>
          </a:p>
        </p:txBody>
      </p:sp>
      <p:cxnSp>
        <p:nvCxnSpPr>
          <p:cNvPr id="38" name="Straight Connector 37"/>
          <p:cNvCxnSpPr/>
          <p:nvPr/>
        </p:nvCxnSpPr>
        <p:spPr>
          <a:xfrm rot="16200000" flipH="1">
            <a:off x="5595284" y="2398698"/>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2183016" y="557697"/>
            <a:ext cx="1096684" cy="369332"/>
          </a:xfrm>
          <a:prstGeom prst="rect">
            <a:avLst/>
          </a:prstGeom>
          <a:noFill/>
        </p:spPr>
        <p:txBody>
          <a:bodyPr wrap="none" rtlCol="0">
            <a:spAutoFit/>
          </a:bodyPr>
          <a:lstStyle/>
          <a:p>
            <a:r>
              <a:rPr lang="en-US" dirty="0" smtClean="0">
                <a:latin typeface="Gotham Light"/>
                <a:cs typeface="Gotham Light"/>
              </a:rPr>
              <a:t>Position</a:t>
            </a:r>
            <a:endParaRPr lang="en-US" dirty="0">
              <a:latin typeface="Gotham Light"/>
              <a:cs typeface="Gotham Light"/>
            </a:endParaRPr>
          </a:p>
        </p:txBody>
      </p:sp>
      <p:sp>
        <p:nvSpPr>
          <p:cNvPr id="43" name="Oval 42"/>
          <p:cNvSpPr/>
          <p:nvPr/>
        </p:nvSpPr>
        <p:spPr>
          <a:xfrm>
            <a:off x="4911785" y="709346"/>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rot="16200000" flipH="1">
            <a:off x="4324252" y="730508"/>
            <a:ext cx="873564"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5942856" y="384508"/>
            <a:ext cx="178420" cy="17318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H="1">
            <a:off x="4737562" y="3168540"/>
            <a:ext cx="489994" cy="18643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a:off x="5821109" y="3029991"/>
            <a:ext cx="349497" cy="324979"/>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181059" y="6125260"/>
            <a:ext cx="654871" cy="369332"/>
          </a:xfrm>
          <a:prstGeom prst="rect">
            <a:avLst/>
          </a:prstGeom>
          <a:noFill/>
        </p:spPr>
        <p:txBody>
          <a:bodyPr wrap="none" rtlCol="0">
            <a:spAutoFit/>
          </a:bodyPr>
          <a:lstStyle/>
          <a:p>
            <a:r>
              <a:rPr lang="en-US" dirty="0">
                <a:latin typeface="Gotham Light"/>
                <a:cs typeface="Gotham Light"/>
              </a:rPr>
              <a:t>T</a:t>
            </a:r>
            <a:r>
              <a:rPr lang="en-US" dirty="0" smtClean="0">
                <a:latin typeface="Gotham Light"/>
                <a:cs typeface="Gotham Light"/>
              </a:rPr>
              <a:t>ext</a:t>
            </a:r>
            <a:endParaRPr lang="en-US" dirty="0">
              <a:latin typeface="Gotham Light"/>
              <a:cs typeface="Gotham Light"/>
            </a:endParaRPr>
          </a:p>
        </p:txBody>
      </p:sp>
      <p:sp>
        <p:nvSpPr>
          <p:cNvPr id="51" name="TextBox 50"/>
          <p:cNvSpPr txBox="1"/>
          <p:nvPr/>
        </p:nvSpPr>
        <p:spPr>
          <a:xfrm>
            <a:off x="4831833" y="6125260"/>
            <a:ext cx="320857" cy="369332"/>
          </a:xfrm>
          <a:prstGeom prst="rect">
            <a:avLst/>
          </a:prstGeom>
          <a:noFill/>
        </p:spPr>
        <p:txBody>
          <a:bodyPr wrap="none" rtlCol="0">
            <a:spAutoFit/>
          </a:bodyPr>
          <a:lstStyle/>
          <a:p>
            <a:r>
              <a:rPr lang="en-US" dirty="0" smtClean="0">
                <a:latin typeface="Gotham Light"/>
                <a:cs typeface="Gotham Light"/>
              </a:rPr>
              <a:t>2</a:t>
            </a:r>
            <a:endParaRPr lang="en-US" dirty="0">
              <a:latin typeface="Gotham Light"/>
              <a:cs typeface="Gotham Light"/>
            </a:endParaRPr>
          </a:p>
        </p:txBody>
      </p:sp>
      <p:sp>
        <p:nvSpPr>
          <p:cNvPr id="52" name="TextBox 51"/>
          <p:cNvSpPr txBox="1"/>
          <p:nvPr/>
        </p:nvSpPr>
        <p:spPr>
          <a:xfrm>
            <a:off x="5832052" y="6125260"/>
            <a:ext cx="338554" cy="369332"/>
          </a:xfrm>
          <a:prstGeom prst="rect">
            <a:avLst/>
          </a:prstGeom>
          <a:noFill/>
        </p:spPr>
        <p:txBody>
          <a:bodyPr wrap="none" rtlCol="0">
            <a:spAutoFit/>
          </a:bodyPr>
          <a:lstStyle/>
          <a:p>
            <a:r>
              <a:rPr lang="en-US" dirty="0" smtClean="0">
                <a:latin typeface="Gotham Light"/>
                <a:cs typeface="Gotham Light"/>
              </a:rPr>
              <a:t>4</a:t>
            </a:r>
            <a:endParaRPr lang="en-US" dirty="0">
              <a:latin typeface="Gotham Light"/>
              <a:cs typeface="Gotham Light"/>
            </a:endParaRPr>
          </a:p>
        </p:txBody>
      </p:sp>
    </p:spTree>
    <p:extLst>
      <p:ext uri="{BB962C8B-B14F-4D97-AF65-F5344CB8AC3E}">
        <p14:creationId xmlns:p14="http://schemas.microsoft.com/office/powerpoint/2010/main" val="4737797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2100" y="0"/>
            <a:ext cx="6004051" cy="6858000"/>
          </a:xfrm>
          <a:prstGeom prst="rect">
            <a:avLst/>
          </a:prstGeom>
        </p:spPr>
      </p:pic>
    </p:spTree>
    <p:extLst>
      <p:ext uri="{BB962C8B-B14F-4D97-AF65-F5344CB8AC3E}">
        <p14:creationId xmlns:p14="http://schemas.microsoft.com/office/powerpoint/2010/main" val="866905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Exporting our mental processing</a:t>
            </a:r>
          </a:p>
          <a:p>
            <a:pPr lvl="1"/>
            <a:r>
              <a:rPr lang="en-US" dirty="0" smtClean="0"/>
              <a:t>Comparing</a:t>
            </a:r>
          </a:p>
          <a:p>
            <a:pPr lvl="1"/>
            <a:r>
              <a:rPr lang="en-US" dirty="0" smtClean="0"/>
              <a:t>Sorting/grouping</a:t>
            </a:r>
          </a:p>
          <a:p>
            <a:pPr lvl="1"/>
            <a:r>
              <a:rPr lang="en-US" dirty="0" smtClean="0"/>
              <a:t>Scaling/normalizing</a:t>
            </a:r>
          </a:p>
          <a:p>
            <a:pPr lvl="1"/>
            <a:r>
              <a:rPr lang="en-US" dirty="0" smtClean="0"/>
              <a:t>Cleaning </a:t>
            </a:r>
          </a:p>
          <a:p>
            <a:pPr lvl="1"/>
            <a:r>
              <a:rPr lang="en-US" dirty="0" smtClean="0"/>
              <a:t>Summarizing statistics</a:t>
            </a:r>
          </a:p>
          <a:p>
            <a:pPr lvl="1"/>
            <a:r>
              <a:rPr lang="en-US" dirty="0" smtClean="0"/>
              <a:t>Model fitting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8163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Gotham Light"/>
                <a:cs typeface="Gotham Light"/>
              </a:rPr>
              <a:t>Component</a:t>
            </a:r>
            <a:endParaRPr lang="en-US" dirty="0">
              <a:solidFill>
                <a:schemeClr val="bg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8676423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4071566" y="176170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Bar Chart</a:t>
            </a:r>
            <a:endParaRPr lang="en-US" dirty="0">
              <a:solidFill>
                <a:schemeClr val="tx1"/>
              </a:solidFill>
              <a:latin typeface="Gotham Light"/>
              <a:cs typeface="Gotham Light"/>
            </a:endParaRPr>
          </a:p>
        </p:txBody>
      </p:sp>
      <p:sp>
        <p:nvSpPr>
          <p:cNvPr id="5" name="Rectangle 4"/>
          <p:cNvSpPr/>
          <p:nvPr/>
        </p:nvSpPr>
        <p:spPr>
          <a:xfrm>
            <a:off x="4071566" y="434442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Stacked Line Chart</a:t>
            </a:r>
            <a:endParaRPr lang="en-US" dirty="0">
              <a:solidFill>
                <a:schemeClr val="tx1"/>
              </a:solidFill>
              <a:latin typeface="Gotham Light"/>
              <a:cs typeface="Gotham Light"/>
            </a:endParaRPr>
          </a:p>
        </p:txBody>
      </p:sp>
      <p:sp>
        <p:nvSpPr>
          <p:cNvPr id="6" name="Rectangle 5"/>
          <p:cNvSpPr/>
          <p:nvPr/>
        </p:nvSpPr>
        <p:spPr>
          <a:xfrm>
            <a:off x="4071566" y="305306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Line Chart</a:t>
            </a:r>
            <a:endParaRPr lang="en-US" dirty="0">
              <a:solidFill>
                <a:schemeClr val="tx1"/>
              </a:solidFill>
              <a:latin typeface="Gotham Light"/>
              <a:cs typeface="Gotham Light"/>
            </a:endParaRPr>
          </a:p>
        </p:txBody>
      </p:sp>
      <p:sp>
        <p:nvSpPr>
          <p:cNvPr id="7" name="TextBox 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
        <p:nvSpPr>
          <p:cNvPr id="10" name="Rectangle 9"/>
          <p:cNvSpPr/>
          <p:nvPr/>
        </p:nvSpPr>
        <p:spPr>
          <a:xfrm>
            <a:off x="4071566" y="563578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Pie Chart</a:t>
            </a:r>
            <a:endParaRPr lang="en-US" dirty="0">
              <a:solidFill>
                <a:schemeClr val="tx1"/>
              </a:solidFill>
              <a:latin typeface="Gotham Light"/>
              <a:cs typeface="Gotham Light"/>
            </a:endParaRPr>
          </a:p>
        </p:txBody>
      </p:sp>
      <p:cxnSp>
        <p:nvCxnSpPr>
          <p:cNvPr id="15" name="Straight Arrow Connector 14"/>
          <p:cNvCxnSpPr/>
          <p:nvPr/>
        </p:nvCxnSpPr>
        <p:spPr>
          <a:xfrm>
            <a:off x="2043545" y="4133251"/>
            <a:ext cx="1039091"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484732" y="1761709"/>
            <a:ext cx="392546" cy="4706183"/>
          </a:xfrm>
          <a:prstGeom prst="leftBrace">
            <a:avLst>
              <a:gd name="adj1" fmla="val 8480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209290" y="3716763"/>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20" name="Straight Arrow Connector 19"/>
          <p:cNvCxnSpPr/>
          <p:nvPr/>
        </p:nvCxnSpPr>
        <p:spPr>
          <a:xfrm flipV="1">
            <a:off x="6084455" y="4112447"/>
            <a:ext cx="1031036"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81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453" y="2748127"/>
            <a:ext cx="5867924" cy="3378036"/>
          </a:xfrm>
        </p:spPr>
        <p:txBody>
          <a:bodyPr/>
          <a:lstStyle/>
          <a:p>
            <a:pPr marL="0" indent="0" algn="ctr">
              <a:buNone/>
            </a:pPr>
            <a:r>
              <a:rPr lang="en-US" dirty="0" smtClean="0"/>
              <a:t>Representation of data that </a:t>
            </a:r>
          </a:p>
          <a:p>
            <a:pPr marL="0" indent="0" algn="ctr">
              <a:buNone/>
            </a:pPr>
            <a:r>
              <a:rPr lang="en-US" dirty="0" smtClean="0"/>
              <a:t>eases the path to insight</a:t>
            </a:r>
            <a:endParaRPr lang="en-US" dirty="0"/>
          </a:p>
        </p:txBody>
      </p:sp>
    </p:spTree>
    <p:extLst>
      <p:ext uri="{BB962C8B-B14F-4D97-AF65-F5344CB8AC3E}">
        <p14:creationId xmlns:p14="http://schemas.microsoft.com/office/powerpoint/2010/main" val="76458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tx1"/>
                </a:solidFill>
                <a:latin typeface="Gotham Light"/>
                <a:cs typeface="Gotham Light"/>
              </a:rPr>
              <a:t>Bar Chart</a:t>
            </a:r>
            <a:endParaRPr lang="en-US" sz="2400" dirty="0">
              <a:solidFill>
                <a:schemeClr val="tx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data domain</a:t>
            </a:r>
          </a:p>
          <a:p>
            <a:r>
              <a:rPr lang="en-US" sz="2400" dirty="0" smtClean="0">
                <a:latin typeface="Gotham Light"/>
                <a:cs typeface="Gotham Light"/>
              </a:rPr>
              <a:t>Render bars, axes, legend</a:t>
            </a:r>
          </a:p>
          <a:p>
            <a:r>
              <a:rPr lang="en-US" sz="2400" dirty="0" smtClean="0">
                <a:latin typeface="Gotham Light"/>
                <a:cs typeface="Gotham Light"/>
              </a:rPr>
              <a:t>Map data </a:t>
            </a:r>
            <a:r>
              <a:rPr lang="en-US" sz="2400" dirty="0" smtClean="0">
                <a:latin typeface="Gotham Light"/>
                <a:cs typeface="Gotham Light"/>
                <a:sym typeface="Wingdings"/>
              </a:rPr>
              <a:t> </a:t>
            </a:r>
            <a:r>
              <a:rPr lang="en-US" sz="2400" dirty="0" smtClean="0">
                <a:latin typeface="Gotham Light"/>
                <a:cs typeface="Gotham Light"/>
              </a:rPr>
              <a:t>bar attributes</a:t>
            </a:r>
          </a:p>
          <a:p>
            <a:r>
              <a:rPr lang="en-US" sz="2400" dirty="0" smtClean="0">
                <a:latin typeface="Gotham Light"/>
                <a:cs typeface="Gotham Light"/>
              </a:rPr>
              <a:t>Add interaction (hover)</a:t>
            </a:r>
            <a:endParaRPr lang="en-US" sz="2400" dirty="0">
              <a:latin typeface="Gotham Light"/>
              <a:cs typeface="Gotham Light"/>
            </a:endParaRPr>
          </a:p>
        </p:txBody>
      </p:sp>
      <p:cxnSp>
        <p:nvCxnSpPr>
          <p:cNvPr id="13" name="Straight Arrow Connector 12"/>
          <p:cNvCxnSpPr/>
          <p:nvPr/>
        </p:nvCxnSpPr>
        <p:spPr>
          <a:xfrm flipV="1">
            <a:off x="1974273" y="4133251"/>
            <a:ext cx="265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8916" y="3654056"/>
            <a:ext cx="1620238" cy="954107"/>
          </a:xfrm>
          <a:prstGeom prst="rect">
            <a:avLst/>
          </a:prstGeom>
          <a:noFill/>
        </p:spPr>
        <p:txBody>
          <a:bodyPr wrap="none" rtlCol="0">
            <a:spAutoFit/>
          </a:bodyPr>
          <a:lstStyle/>
          <a:p>
            <a:pPr algn="r"/>
            <a:r>
              <a:rPr lang="en-US" sz="2800" dirty="0" err="1" smtClean="0">
                <a:latin typeface="Gotham Light"/>
                <a:cs typeface="Gotham Light"/>
              </a:rPr>
              <a:t>Munged</a:t>
            </a:r>
            <a:endParaRPr lang="en-US" sz="2800" dirty="0" smtClean="0">
              <a:latin typeface="Gotham Light"/>
              <a:cs typeface="Gotham Light"/>
            </a:endParaRPr>
          </a:p>
          <a:p>
            <a:pPr algn="r"/>
            <a:r>
              <a:rPr lang="en-US" sz="2800" dirty="0" smtClean="0">
                <a:latin typeface="Gotham Light"/>
                <a:cs typeface="Gotham Light"/>
              </a:rPr>
              <a:t>Data</a:t>
            </a:r>
            <a:endParaRPr lang="en-US" sz="2800" dirty="0">
              <a:latin typeface="Gotham Light"/>
              <a:cs typeface="Gotham Light"/>
            </a:endParaRPr>
          </a:p>
        </p:txBody>
      </p:sp>
    </p:spTree>
    <p:extLst>
      <p:ext uri="{BB962C8B-B14F-4D97-AF65-F5344CB8AC3E}">
        <p14:creationId xmlns:p14="http://schemas.microsoft.com/office/powerpoint/2010/main" val="3791688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96296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Until 1900, hand-drawn visualizations were </a:t>
            </a:r>
            <a:r>
              <a:rPr lang="en-US" i="1" dirty="0" smtClean="0"/>
              <a:t>the</a:t>
            </a:r>
            <a:r>
              <a:rPr lang="en-US" dirty="0" smtClean="0"/>
              <a:t> method for “statistical” data analysis</a:t>
            </a:r>
          </a:p>
          <a:p>
            <a:r>
              <a:rPr lang="en-US" dirty="0" smtClean="0"/>
              <a:t>Early 1900s focused on precision and quantification	</a:t>
            </a:r>
          </a:p>
          <a:p>
            <a:pPr lvl="1"/>
            <a:r>
              <a:rPr lang="en-US" dirty="0" smtClean="0"/>
              <a:t>Pain to draw graphs, ANOVA techniques more precise</a:t>
            </a:r>
          </a:p>
          <a:p>
            <a:endParaRPr lang="en-US" dirty="0"/>
          </a:p>
        </p:txBody>
      </p:sp>
    </p:spTree>
    <p:extLst>
      <p:ext uri="{BB962C8B-B14F-4D97-AF65-F5344CB8AC3E}">
        <p14:creationId xmlns:p14="http://schemas.microsoft.com/office/powerpoint/2010/main" val="4200948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Grammar</a:t>
            </a:r>
            <a:endParaRPr lang="en-US" dirty="0">
              <a:solidFill>
                <a:srgbClr val="FFFFFF"/>
              </a:solidFill>
              <a:latin typeface="Gotham Light"/>
              <a:cs typeface="Gotham Light"/>
            </a:endParaRPr>
          </a:p>
        </p:txBody>
      </p:sp>
      <p:sp>
        <p:nvSpPr>
          <p:cNvPr id="5" name="Rectangle 4"/>
          <p:cNvSpPr/>
          <p:nvPr/>
        </p:nvSpPr>
        <p:spPr>
          <a:xfrm>
            <a:off x="2514600" y="2298700"/>
            <a:ext cx="1841500" cy="914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55995771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alphaModFix/>
          </a:blip>
          <a:stretch>
            <a:fillRect/>
          </a:stretch>
        </p:blipFill>
        <p:spPr>
          <a:xfrm>
            <a:off x="3632200" y="1417638"/>
            <a:ext cx="5334000" cy="4020705"/>
          </a:xfrm>
          <a:prstGeom prst="rect">
            <a:avLst/>
          </a:prstGeom>
        </p:spPr>
      </p:pic>
      <p:sp>
        <p:nvSpPr>
          <p:cNvPr id="8" name="TextBox 7"/>
          <p:cNvSpPr txBox="1"/>
          <p:nvPr/>
        </p:nvSpPr>
        <p:spPr>
          <a:xfrm>
            <a:off x="498441" y="486970"/>
            <a:ext cx="735201" cy="646331"/>
          </a:xfrm>
          <a:prstGeom prst="rect">
            <a:avLst/>
          </a:prstGeom>
          <a:noFill/>
        </p:spPr>
        <p:txBody>
          <a:bodyPr wrap="none" rtlCol="0">
            <a:spAutoFit/>
          </a:bodyPr>
          <a:lstStyle/>
          <a:p>
            <a:r>
              <a:rPr lang="en-US" dirty="0" smtClean="0">
                <a:latin typeface="Gotham Black"/>
                <a:cs typeface="Gotham Black"/>
              </a:rPr>
              <a:t>Data</a:t>
            </a:r>
          </a:p>
          <a:p>
            <a:endParaRPr lang="en-US" dirty="0">
              <a:latin typeface="Gotham Light"/>
              <a:cs typeface="Gotham Light"/>
            </a:endParaRPr>
          </a:p>
        </p:txBody>
      </p:sp>
    </p:spTree>
    <p:extLst>
      <p:ext uri="{BB962C8B-B14F-4D97-AF65-F5344CB8AC3E}">
        <p14:creationId xmlns:p14="http://schemas.microsoft.com/office/powerpoint/2010/main" val="32702045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57600" y="1417638"/>
            <a:ext cx="4269454" cy="3827462"/>
          </a:xfrm>
          <a:prstGeom prst="rect">
            <a:avLst/>
          </a:prstGeom>
        </p:spPr>
      </p:pic>
      <p:sp>
        <p:nvSpPr>
          <p:cNvPr id="10" name="TextBox 9"/>
          <p:cNvSpPr txBox="1"/>
          <p:nvPr/>
        </p:nvSpPr>
        <p:spPr>
          <a:xfrm>
            <a:off x="498441" y="486970"/>
            <a:ext cx="3134703" cy="175432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Black"/>
                <a:cs typeface="Gotham Black"/>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Black"/>
              <a:cs typeface="Gotham Black"/>
            </a:endParaRPr>
          </a:p>
        </p:txBody>
      </p:sp>
    </p:spTree>
    <p:extLst>
      <p:ext uri="{BB962C8B-B14F-4D97-AF65-F5344CB8AC3E}">
        <p14:creationId xmlns:p14="http://schemas.microsoft.com/office/powerpoint/2010/main" val="24168033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blip>
          <a:stretch>
            <a:fillRect/>
          </a:stretch>
        </p:blipFill>
        <p:spPr>
          <a:xfrm>
            <a:off x="3723065" y="1483107"/>
            <a:ext cx="5101787" cy="4650759"/>
          </a:xfrm>
          <a:prstGeom prst="rect">
            <a:avLst/>
          </a:prstGeom>
        </p:spPr>
      </p:pic>
      <p:sp>
        <p:nvSpPr>
          <p:cNvPr id="9" name="TextBox 8"/>
          <p:cNvSpPr txBox="1"/>
          <p:nvPr/>
        </p:nvSpPr>
        <p:spPr>
          <a:xfrm>
            <a:off x="498441" y="486970"/>
            <a:ext cx="3134703" cy="2585323"/>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Black"/>
                <a:cs typeface="Gotham Black"/>
              </a:rPr>
              <a:t>Statistical Transform</a:t>
            </a:r>
          </a:p>
          <a:p>
            <a:r>
              <a:rPr lang="en-US" dirty="0" smtClean="0">
                <a:latin typeface="Gotham Light"/>
                <a:cs typeface="Gotham Light"/>
              </a:rPr>
              <a:t>	Bin</a:t>
            </a:r>
          </a:p>
          <a:p>
            <a:endParaRPr lang="en-US" dirty="0">
              <a:latin typeface="Gotham Black"/>
              <a:cs typeface="Gotham Black"/>
            </a:endParaRPr>
          </a:p>
        </p:txBody>
      </p:sp>
    </p:spTree>
    <p:extLst>
      <p:ext uri="{BB962C8B-B14F-4D97-AF65-F5344CB8AC3E}">
        <p14:creationId xmlns:p14="http://schemas.microsoft.com/office/powerpoint/2010/main" val="423372329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2" name="Rectangle 1"/>
          <p:cNvSpPr/>
          <p:nvPr/>
        </p:nvSpPr>
        <p:spPr>
          <a:xfrm>
            <a:off x="7365998" y="244928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65998" y="2882901"/>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336681" y="327320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372965" y="36526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38785" y="407716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63894" y="4470402"/>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363894" y="4904017"/>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34577" y="52943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370861" y="567373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356933" y="2494643"/>
            <a:ext cx="14514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356933" y="2893786"/>
            <a:ext cx="219528" cy="199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56933" y="3292929"/>
            <a:ext cx="477973" cy="217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356933" y="3701143"/>
            <a:ext cx="459060"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356933" y="4504874"/>
            <a:ext cx="21415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356933" y="4920354"/>
            <a:ext cx="9990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7356933" y="5317671"/>
            <a:ext cx="9082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7356933" y="5714778"/>
            <a:ext cx="555102"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98441" y="486970"/>
            <a:ext cx="3134703" cy="341632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Black"/>
                <a:cs typeface="Gotham Black"/>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Black"/>
              <a:cs typeface="Gotham Black"/>
            </a:endParaRPr>
          </a:p>
        </p:txBody>
      </p:sp>
    </p:spTree>
    <p:extLst>
      <p:ext uri="{BB962C8B-B14F-4D97-AF65-F5344CB8AC3E}">
        <p14:creationId xmlns:p14="http://schemas.microsoft.com/office/powerpoint/2010/main" val="184697808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4" name="TextBox 3"/>
          <p:cNvSpPr txBox="1"/>
          <p:nvPr/>
        </p:nvSpPr>
        <p:spPr>
          <a:xfrm>
            <a:off x="498441" y="486970"/>
            <a:ext cx="3134703" cy="424731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Black"/>
                <a:cs typeface="Gotham Black"/>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Black"/>
              <a:cs typeface="Gotham Black"/>
            </a:endParaRPr>
          </a:p>
        </p:txBody>
      </p:sp>
    </p:spTree>
    <p:extLst>
      <p:ext uri="{BB962C8B-B14F-4D97-AF65-F5344CB8AC3E}">
        <p14:creationId xmlns:p14="http://schemas.microsoft.com/office/powerpoint/2010/main" val="212095885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48887" y="1535483"/>
            <a:ext cx="4152113" cy="4605336"/>
          </a:xfrm>
          <a:prstGeom prst="rect">
            <a:avLst/>
          </a:prstGeom>
        </p:spPr>
      </p:pic>
      <p:sp>
        <p:nvSpPr>
          <p:cNvPr id="8" name="TextBox 7"/>
          <p:cNvSpPr txBox="1"/>
          <p:nvPr/>
        </p:nvSpPr>
        <p:spPr>
          <a:xfrm>
            <a:off x="498441" y="486970"/>
            <a:ext cx="3134703" cy="5078314"/>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Black"/>
                <a:cs typeface="Gotham Black"/>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Black"/>
              <a:cs typeface="Gotham Black"/>
            </a:endParaRPr>
          </a:p>
        </p:txBody>
      </p:sp>
    </p:spTree>
    <p:extLst>
      <p:ext uri="{BB962C8B-B14F-4D97-AF65-F5344CB8AC3E}">
        <p14:creationId xmlns:p14="http://schemas.microsoft.com/office/powerpoint/2010/main" val="32841704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4100"/>
            <a:ext cx="8229600" cy="3802063"/>
          </a:xfrm>
        </p:spPr>
        <p:txBody>
          <a:bodyPr>
            <a:normAutofit/>
          </a:bodyPr>
          <a:lstStyle/>
          <a:p>
            <a:pPr marL="0" indent="0" algn="ctr">
              <a:buNone/>
            </a:pPr>
            <a:endParaRPr lang="en-US" dirty="0" smtClean="0"/>
          </a:p>
          <a:p>
            <a:pPr marL="0" indent="0" algn="ctr">
              <a:buNone/>
            </a:pPr>
            <a:r>
              <a:rPr lang="en-US" dirty="0" smtClean="0"/>
              <a:t>"Clear and precise seeing becomes as one with clear and precise thinking" </a:t>
            </a:r>
          </a:p>
          <a:p>
            <a:pPr marL="0" indent="0" algn="ctr">
              <a:buNone/>
            </a:pPr>
            <a:r>
              <a:rPr lang="en-US" dirty="0" smtClean="0">
                <a:solidFill>
                  <a:srgbClr val="BFBFBF"/>
                </a:solidFill>
              </a:rPr>
              <a:t>-</a:t>
            </a:r>
            <a:r>
              <a:rPr lang="en-US" dirty="0" err="1" smtClean="0">
                <a:solidFill>
                  <a:srgbClr val="BFBFBF"/>
                </a:solidFill>
              </a:rPr>
              <a:t>Tufte</a:t>
            </a:r>
            <a:r>
              <a:rPr lang="en-US" dirty="0" smtClean="0">
                <a:solidFill>
                  <a:srgbClr val="BFBFBF"/>
                </a:solidFill>
              </a:rPr>
              <a:t> </a:t>
            </a:r>
          </a:p>
          <a:p>
            <a:pPr algn="ctr"/>
            <a:endParaRPr lang="en-US" dirty="0"/>
          </a:p>
          <a:p>
            <a:pPr marL="0" indent="0" algn="ctr">
              <a:buNone/>
            </a:pPr>
            <a:endParaRPr lang="en-US" dirty="0" smtClean="0"/>
          </a:p>
        </p:txBody>
      </p:sp>
      <p:sp>
        <p:nvSpPr>
          <p:cNvPr id="4" name="TextBox 3"/>
          <p:cNvSpPr txBox="1"/>
          <p:nvPr/>
        </p:nvSpPr>
        <p:spPr>
          <a:xfrm>
            <a:off x="0" y="6647214"/>
            <a:ext cx="3877985" cy="307777"/>
          </a:xfrm>
          <a:prstGeom prst="rect">
            <a:avLst/>
          </a:prstGeom>
          <a:noFill/>
        </p:spPr>
        <p:txBody>
          <a:bodyPr wrap="none" rtlCol="0">
            <a:spAutoFit/>
          </a:bodyPr>
          <a:lstStyle/>
          <a:p>
            <a:r>
              <a:rPr lang="en-US" sz="700" dirty="0" smtClean="0"/>
              <a:t>http://</a:t>
            </a:r>
            <a:r>
              <a:rPr lang="en-US" sz="700" dirty="0" err="1" smtClean="0"/>
              <a:t>www.onlineethics.org</a:t>
            </a:r>
            <a:r>
              <a:rPr lang="en-US" sz="700" dirty="0" smtClean="0"/>
              <a:t>/Topics/</a:t>
            </a:r>
            <a:r>
              <a:rPr lang="en-US" sz="700" dirty="0" err="1" smtClean="0"/>
              <a:t>ProfPractice</a:t>
            </a:r>
            <a:r>
              <a:rPr lang="en-US" sz="700" dirty="0" smtClean="0"/>
              <a:t>/Exemplars/</a:t>
            </a:r>
            <a:r>
              <a:rPr lang="en-US" sz="700" dirty="0" err="1" smtClean="0"/>
              <a:t>BehavingWell</a:t>
            </a:r>
            <a:r>
              <a:rPr lang="en-US" sz="700" dirty="0" smtClean="0"/>
              <a:t>/RB-intro/</a:t>
            </a:r>
            <a:r>
              <a:rPr lang="en-US" sz="700" dirty="0" err="1" smtClean="0"/>
              <a:t>RepMisrep.aspx</a:t>
            </a:r>
            <a:endParaRPr lang="en-US" sz="700" dirty="0" smtClean="0"/>
          </a:p>
          <a:p>
            <a:endParaRPr lang="en-US" sz="700" dirty="0"/>
          </a:p>
        </p:txBody>
      </p:sp>
    </p:spTree>
    <p:extLst>
      <p:ext uri="{BB962C8B-B14F-4D97-AF65-F5344CB8AC3E}">
        <p14:creationId xmlns:p14="http://schemas.microsoft.com/office/powerpoint/2010/main" val="15044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23487" y="1535483"/>
            <a:ext cx="4177513" cy="4536633"/>
          </a:xfrm>
          <a:prstGeom prst="rect">
            <a:avLst/>
          </a:prstGeom>
        </p:spPr>
      </p:pic>
      <p:sp>
        <p:nvSpPr>
          <p:cNvPr id="7" name="TextBox 6"/>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Black"/>
                <a:cs typeface="Gotham Black"/>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endParaRPr lang="en-US" dirty="0">
              <a:latin typeface="Gotham Black"/>
              <a:cs typeface="Gotham Black"/>
            </a:endParaRPr>
          </a:p>
        </p:txBody>
      </p:sp>
    </p:spTree>
    <p:extLst>
      <p:ext uri="{BB962C8B-B14F-4D97-AF65-F5344CB8AC3E}">
        <p14:creationId xmlns:p14="http://schemas.microsoft.com/office/powerpoint/2010/main" val="253875249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3144" y="2307937"/>
            <a:ext cx="5603216" cy="2029597"/>
          </a:xfrm>
          <a:prstGeom prst="rect">
            <a:avLst/>
          </a:prstGeom>
        </p:spPr>
      </p:pic>
      <p:sp>
        <p:nvSpPr>
          <p:cNvPr id="5" name="TextBox 4"/>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Light"/>
                <a:cs typeface="Gotham Light"/>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r>
              <a:rPr lang="en-US" dirty="0" smtClean="0">
                <a:latin typeface="Gotham Black"/>
                <a:cs typeface="Gotham Black"/>
                <a:sym typeface="Wingdings"/>
              </a:rPr>
              <a:t>Render</a:t>
            </a:r>
            <a:endParaRPr lang="en-US" dirty="0">
              <a:latin typeface="Gotham Black"/>
              <a:cs typeface="Gotham Black"/>
            </a:endParaRPr>
          </a:p>
        </p:txBody>
      </p:sp>
    </p:spTree>
    <p:extLst>
      <p:ext uri="{BB962C8B-B14F-4D97-AF65-F5344CB8AC3E}">
        <p14:creationId xmlns:p14="http://schemas.microsoft.com/office/powerpoint/2010/main" val="124400111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a:t>
            </a:r>
            <a:r>
              <a:rPr lang="en-US" dirty="0" err="1" smtClean="0"/>
              <a:t>g</a:t>
            </a:r>
            <a:r>
              <a:rPr lang="en-US" dirty="0" smtClean="0"/>
              <a:t>/ demo</a:t>
            </a:r>
            <a:endParaRPr lang="en-US" dirty="0"/>
          </a:p>
        </p:txBody>
      </p:sp>
    </p:spTree>
    <p:extLst>
      <p:ext uri="{BB962C8B-B14F-4D97-AF65-F5344CB8AC3E}">
        <p14:creationId xmlns:p14="http://schemas.microsoft.com/office/powerpoint/2010/main" val="222336319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Polaris</a:t>
            </a:r>
            <a:endParaRPr lang="en-US" dirty="0"/>
          </a:p>
        </p:txBody>
      </p:sp>
      <p:pic>
        <p:nvPicPr>
          <p:cNvPr id="4" name="Picture 3"/>
          <p:cNvPicPr>
            <a:picLocks noChangeAspect="1"/>
          </p:cNvPicPr>
          <p:nvPr/>
        </p:nvPicPr>
        <p:blipFill>
          <a:blip r:embed="rId3"/>
          <a:stretch>
            <a:fillRect/>
          </a:stretch>
        </p:blipFill>
        <p:spPr>
          <a:xfrm>
            <a:off x="1677556" y="1535544"/>
            <a:ext cx="5853994" cy="5149273"/>
          </a:xfrm>
          <a:prstGeom prst="rect">
            <a:avLst/>
          </a:prstGeom>
        </p:spPr>
      </p:pic>
    </p:spTree>
    <p:extLst>
      <p:ext uri="{BB962C8B-B14F-4D97-AF65-F5344CB8AC3E}">
        <p14:creationId xmlns:p14="http://schemas.microsoft.com/office/powerpoint/2010/main" val="127906352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73075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Component</a:t>
            </a:r>
            <a:endParaRPr lang="en-US" dirty="0">
              <a:latin typeface="Gotham Light"/>
              <a:cs typeface="Gotham Light"/>
            </a:endParaRPr>
          </a:p>
        </p:txBody>
      </p:sp>
      <p:sp>
        <p:nvSpPr>
          <p:cNvPr id="6" name="Rectangle 5"/>
          <p:cNvSpPr/>
          <p:nvPr/>
        </p:nvSpPr>
        <p:spPr>
          <a:xfrm>
            <a:off x="2514600" y="3467100"/>
            <a:ext cx="4057650" cy="7747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D3.js</a:t>
            </a:r>
            <a:endParaRPr lang="en-US" dirty="0">
              <a:solidFill>
                <a:srgbClr val="FFFFFF"/>
              </a:solidFill>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335948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88668"/>
            <a:ext cx="8472655" cy="369332"/>
          </a:xfrm>
          <a:prstGeom prst="rect">
            <a:avLst/>
          </a:prstGeom>
        </p:spPr>
        <p:txBody>
          <a:bodyPr wrap="none">
            <a:spAutoFit/>
          </a:bodyPr>
          <a:lstStyle/>
          <a:p>
            <a:r>
              <a:rPr lang="en-US" dirty="0" smtClean="0"/>
              <a:t>http://</a:t>
            </a:r>
            <a:r>
              <a:rPr lang="en-US" dirty="0" err="1" smtClean="0"/>
              <a:t>www.nytimes.com</a:t>
            </a:r>
            <a:r>
              <a:rPr lang="en-US" dirty="0" smtClean="0"/>
              <a:t>/interactive/2012/11/11/</a:t>
            </a:r>
            <a:r>
              <a:rPr lang="en-US" dirty="0" err="1" smtClean="0"/>
              <a:t>sunday</a:t>
            </a:r>
            <a:r>
              <a:rPr lang="en-US" dirty="0" smtClean="0"/>
              <a:t>-review/counties-</a:t>
            </a:r>
            <a:r>
              <a:rPr lang="en-US" dirty="0" err="1" smtClean="0"/>
              <a:t>moving.html</a:t>
            </a:r>
            <a:endParaRPr lang="en-US" dirty="0"/>
          </a:p>
        </p:txBody>
      </p:sp>
      <p:pic>
        <p:nvPicPr>
          <p:cNvPr id="6" name="Picture 5"/>
          <p:cNvPicPr>
            <a:picLocks noChangeAspect="1"/>
          </p:cNvPicPr>
          <p:nvPr/>
        </p:nvPicPr>
        <p:blipFill>
          <a:blip r:embed="rId2"/>
          <a:stretch>
            <a:fillRect/>
          </a:stretch>
        </p:blipFill>
        <p:spPr>
          <a:xfrm>
            <a:off x="0" y="1308100"/>
            <a:ext cx="9144000" cy="4237916"/>
          </a:xfrm>
          <a:prstGeom prst="rect">
            <a:avLst/>
          </a:prstGeom>
        </p:spPr>
      </p:pic>
    </p:spTree>
    <p:extLst>
      <p:ext uri="{BB962C8B-B14F-4D97-AF65-F5344CB8AC3E}">
        <p14:creationId xmlns:p14="http://schemas.microsoft.com/office/powerpoint/2010/main" val="372475602"/>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5909"/>
            <a:ext cx="11401410" cy="4280111"/>
          </a:xfrm>
          <a:prstGeom prst="rect">
            <a:avLst/>
          </a:prstGeom>
        </p:spPr>
      </p:pic>
      <p:sp>
        <p:nvSpPr>
          <p:cNvPr id="6" name="Rectangle 5"/>
          <p:cNvSpPr/>
          <p:nvPr/>
        </p:nvSpPr>
        <p:spPr>
          <a:xfrm>
            <a:off x="0" y="6488668"/>
            <a:ext cx="9144000" cy="369332"/>
          </a:xfrm>
          <a:prstGeom prst="rect">
            <a:avLst/>
          </a:prstGeom>
        </p:spPr>
        <p:txBody>
          <a:bodyPr wrap="square">
            <a:spAutoFit/>
          </a:bodyPr>
          <a:lstStyle/>
          <a:p>
            <a:r>
              <a:rPr lang="en-US" dirty="0" smtClean="0"/>
              <a:t>http://</a:t>
            </a:r>
            <a:r>
              <a:rPr lang="en-US" dirty="0" err="1" smtClean="0"/>
              <a:t>www.nytimes.com</a:t>
            </a:r>
            <a:r>
              <a:rPr lang="en-US" dirty="0" smtClean="0"/>
              <a:t>/</a:t>
            </a:r>
            <a:r>
              <a:rPr lang="en-US" dirty="0" err="1" smtClean="0"/>
              <a:t>newsgraphics</a:t>
            </a:r>
            <a:r>
              <a:rPr lang="en-US" dirty="0" smtClean="0"/>
              <a:t>/2013/09/13/fashion-week-editors-picks/</a:t>
            </a:r>
            <a:endParaRPr lang="en-US" dirty="0"/>
          </a:p>
        </p:txBody>
      </p:sp>
    </p:spTree>
    <p:extLst>
      <p:ext uri="{BB962C8B-B14F-4D97-AF65-F5344CB8AC3E}">
        <p14:creationId xmlns:p14="http://schemas.microsoft.com/office/powerpoint/2010/main" val="326642678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Tree>
    <p:extLst>
      <p:ext uri="{BB962C8B-B14F-4D97-AF65-F5344CB8AC3E}">
        <p14:creationId xmlns:p14="http://schemas.microsoft.com/office/powerpoint/2010/main" val="3775530859"/>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66112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
        <p:nvSpPr>
          <p:cNvPr id="6" name="Rounded Rectangle 5"/>
          <p:cNvSpPr/>
          <p:nvPr/>
        </p:nvSpPr>
        <p:spPr>
          <a:xfrm>
            <a:off x="704273"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Array Utilities</a:t>
            </a:r>
            <a:endParaRPr lang="en-US" sz="1600" dirty="0">
              <a:latin typeface="Gotham Book"/>
              <a:cs typeface="Gotham Book"/>
            </a:endParaRPr>
          </a:p>
        </p:txBody>
      </p:sp>
      <p:sp>
        <p:nvSpPr>
          <p:cNvPr id="7" name="Rounded Rectangle 6"/>
          <p:cNvSpPr/>
          <p:nvPr/>
        </p:nvSpPr>
        <p:spPr>
          <a:xfrm>
            <a:off x="704273"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Data Utilities</a:t>
            </a:r>
            <a:endParaRPr lang="en-US" sz="1600" dirty="0">
              <a:latin typeface="Gotham Book"/>
              <a:cs typeface="Gotham Book"/>
            </a:endParaRPr>
          </a:p>
        </p:txBody>
      </p:sp>
      <p:sp>
        <p:nvSpPr>
          <p:cNvPr id="8" name="Rounded Rectangle 7"/>
          <p:cNvSpPr/>
          <p:nvPr/>
        </p:nvSpPr>
        <p:spPr>
          <a:xfrm>
            <a:off x="28540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Formatting</a:t>
            </a:r>
            <a:endParaRPr lang="en-US" sz="1600" dirty="0">
              <a:latin typeface="Gotham Book"/>
              <a:cs typeface="Gotham Book"/>
            </a:endParaRPr>
          </a:p>
        </p:txBody>
      </p:sp>
      <p:sp>
        <p:nvSpPr>
          <p:cNvPr id="9" name="Rounded Rectangle 8"/>
          <p:cNvSpPr/>
          <p:nvPr/>
        </p:nvSpPr>
        <p:spPr>
          <a:xfrm>
            <a:off x="28540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Color</a:t>
            </a:r>
            <a:endParaRPr lang="en-US" sz="1600" dirty="0">
              <a:latin typeface="Gotham Book"/>
              <a:cs typeface="Gotham Book"/>
            </a:endParaRPr>
          </a:p>
        </p:txBody>
      </p:sp>
      <p:sp>
        <p:nvSpPr>
          <p:cNvPr id="10" name="Rounded Rectangle 9"/>
          <p:cNvSpPr/>
          <p:nvPr/>
        </p:nvSpPr>
        <p:spPr>
          <a:xfrm>
            <a:off x="4842164"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Shapes</a:t>
            </a:r>
            <a:endParaRPr lang="en-US" sz="1600" dirty="0">
              <a:latin typeface="Gotham Book"/>
              <a:cs typeface="Gotham Book"/>
            </a:endParaRPr>
          </a:p>
        </p:txBody>
      </p:sp>
      <p:sp>
        <p:nvSpPr>
          <p:cNvPr id="11" name="Rounded Rectangle 10"/>
          <p:cNvSpPr/>
          <p:nvPr/>
        </p:nvSpPr>
        <p:spPr>
          <a:xfrm>
            <a:off x="4842164"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Scales</a:t>
            </a:r>
            <a:endParaRPr lang="en-US" sz="1600" dirty="0">
              <a:latin typeface="Gotham Book"/>
              <a:cs typeface="Gotham Book"/>
            </a:endParaRPr>
          </a:p>
        </p:txBody>
      </p:sp>
      <p:sp>
        <p:nvSpPr>
          <p:cNvPr id="12" name="Rounded Rectangle 11"/>
          <p:cNvSpPr/>
          <p:nvPr/>
        </p:nvSpPr>
        <p:spPr>
          <a:xfrm>
            <a:off x="68418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Layout</a:t>
            </a:r>
            <a:endParaRPr lang="en-US" sz="1600" dirty="0">
              <a:latin typeface="Gotham Book"/>
              <a:cs typeface="Gotham Book"/>
            </a:endParaRPr>
          </a:p>
        </p:txBody>
      </p:sp>
      <p:sp>
        <p:nvSpPr>
          <p:cNvPr id="13" name="Rounded Rectangle 12"/>
          <p:cNvSpPr/>
          <p:nvPr/>
        </p:nvSpPr>
        <p:spPr>
          <a:xfrm>
            <a:off x="68418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Interaction</a:t>
            </a:r>
            <a:endParaRPr lang="en-US" sz="1600" dirty="0">
              <a:latin typeface="Gotham Book"/>
              <a:cs typeface="Gotham Book"/>
            </a:endParaRPr>
          </a:p>
        </p:txBody>
      </p:sp>
    </p:spTree>
    <p:extLst>
      <p:ext uri="{BB962C8B-B14F-4D97-AF65-F5344CB8AC3E}">
        <p14:creationId xmlns:p14="http://schemas.microsoft.com/office/powerpoint/2010/main" val="256051352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636" y="2355273"/>
            <a:ext cx="4329546" cy="30480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dirty="0">
              <a:solidFill>
                <a:schemeClr val="tx1"/>
              </a:solidFill>
              <a:latin typeface="Gotham Light"/>
              <a:cs typeface="Gotham Light"/>
            </a:endParaRPr>
          </a:p>
        </p:txBody>
      </p:sp>
      <p:sp>
        <p:nvSpPr>
          <p:cNvPr id="5" name="TextBox 4"/>
          <p:cNvSpPr txBox="1"/>
          <p:nvPr/>
        </p:nvSpPr>
        <p:spPr>
          <a:xfrm>
            <a:off x="2577524" y="3169936"/>
            <a:ext cx="3859415" cy="1384995"/>
          </a:xfrm>
          <a:prstGeom prst="rect">
            <a:avLst/>
          </a:prstGeom>
          <a:noFill/>
        </p:spPr>
        <p:txBody>
          <a:bodyPr wrap="none" rtlCol="0">
            <a:spAutoFit/>
          </a:bodyPr>
          <a:lstStyle/>
          <a:p>
            <a:pPr algn="ctr"/>
            <a:r>
              <a:rPr lang="en-US" sz="2800" dirty="0" smtClean="0">
                <a:latin typeface="Gotham Light"/>
                <a:cs typeface="Gotham Light"/>
              </a:rPr>
              <a:t>Visual Statistics</a:t>
            </a:r>
          </a:p>
          <a:p>
            <a:pPr algn="ctr"/>
            <a:r>
              <a:rPr lang="en-US" sz="2800" dirty="0" smtClean="0">
                <a:latin typeface="Gotham Light"/>
                <a:cs typeface="Gotham Light"/>
              </a:rPr>
              <a:t>Graphical Principles</a:t>
            </a:r>
          </a:p>
          <a:p>
            <a:pPr algn="ctr"/>
            <a:r>
              <a:rPr lang="en-US" sz="2800" dirty="0" smtClean="0">
                <a:latin typeface="Gotham Light"/>
                <a:cs typeface="Gotham Light"/>
              </a:rPr>
              <a:t>Visualization Toolkits</a:t>
            </a:r>
            <a:endParaRPr lang="en-US" sz="2800" dirty="0">
              <a:latin typeface="Gotham Light"/>
              <a:cs typeface="Gotham Light"/>
            </a:endParaRPr>
          </a:p>
        </p:txBody>
      </p:sp>
      <p:sp>
        <p:nvSpPr>
          <p:cNvPr id="6" name="TextBox 5"/>
          <p:cNvSpPr txBox="1"/>
          <p:nvPr/>
        </p:nvSpPr>
        <p:spPr>
          <a:xfrm>
            <a:off x="453636" y="3423156"/>
            <a:ext cx="1019510" cy="954107"/>
          </a:xfrm>
          <a:prstGeom prst="rect">
            <a:avLst/>
          </a:prstGeom>
          <a:noFill/>
        </p:spPr>
        <p:txBody>
          <a:bodyPr wrap="none" rtlCol="0">
            <a:spAutoFit/>
          </a:bodyPr>
          <a:lstStyle/>
          <a:p>
            <a:r>
              <a:rPr lang="en-US" sz="2800" dirty="0" smtClean="0">
                <a:latin typeface="Gotham Light"/>
                <a:cs typeface="Gotham Light"/>
              </a:rPr>
              <a:t>Tidy</a:t>
            </a:r>
          </a:p>
          <a:p>
            <a:r>
              <a:rPr lang="en-US" sz="2800" dirty="0" smtClean="0">
                <a:latin typeface="Gotham Light"/>
                <a:cs typeface="Gotham Light"/>
              </a:rPr>
              <a:t>Data</a:t>
            </a:r>
            <a:endParaRPr lang="en-US" sz="2800" dirty="0">
              <a:latin typeface="Gotham Light"/>
              <a:cs typeface="Gotham Light"/>
            </a:endParaRPr>
          </a:p>
        </p:txBody>
      </p:sp>
      <p:cxnSp>
        <p:nvCxnSpPr>
          <p:cNvPr id="7" name="Straight Arrow Connector 6"/>
          <p:cNvCxnSpPr/>
          <p:nvPr/>
        </p:nvCxnSpPr>
        <p:spPr>
          <a:xfrm flipV="1">
            <a:off x="1593273" y="387926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788727" y="385845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7496464" y="3095213"/>
            <a:ext cx="1484517" cy="1568096"/>
          </a:xfrm>
          <a:prstGeom prst="rect">
            <a:avLst/>
          </a:prstGeom>
        </p:spPr>
      </p:pic>
      <p:sp>
        <p:nvSpPr>
          <p:cNvPr id="11" name="Title 1"/>
          <p:cNvSpPr>
            <a:spLocks noGrp="1"/>
          </p:cNvSpPr>
          <p:nvPr>
            <p:ph type="title"/>
          </p:nvPr>
        </p:nvSpPr>
        <p:spPr>
          <a:xfrm>
            <a:off x="457200" y="274638"/>
            <a:ext cx="8229600" cy="1143000"/>
          </a:xfrm>
        </p:spPr>
        <p:txBody>
          <a:bodyPr/>
          <a:lstStyle/>
          <a:p>
            <a:r>
              <a:rPr lang="en-US" dirty="0" smtClean="0"/>
              <a:t>Outline</a:t>
            </a:r>
            <a:endParaRPr lang="en-US" dirty="0"/>
          </a:p>
        </p:txBody>
      </p:sp>
    </p:spTree>
    <p:extLst>
      <p:ext uri="{BB962C8B-B14F-4D97-AF65-F5344CB8AC3E}">
        <p14:creationId xmlns:p14="http://schemas.microsoft.com/office/powerpoint/2010/main" val="28453006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Conclude</a:t>
            </a:r>
            <a:endParaRPr lang="en-US" dirty="0"/>
          </a:p>
        </p:txBody>
      </p:sp>
      <p:sp>
        <p:nvSpPr>
          <p:cNvPr id="3" name="Content Placeholder 2"/>
          <p:cNvSpPr>
            <a:spLocks noGrp="1"/>
          </p:cNvSpPr>
          <p:nvPr>
            <p:ph idx="1"/>
          </p:nvPr>
        </p:nvSpPr>
        <p:spPr/>
        <p:txBody>
          <a:bodyPr/>
          <a:lstStyle/>
          <a:p>
            <a:r>
              <a:rPr lang="en-US" dirty="0" smtClean="0"/>
              <a:t>Graphics are visual statistics</a:t>
            </a:r>
          </a:p>
          <a:p>
            <a:r>
              <a:rPr lang="en-US" dirty="0" smtClean="0"/>
              <a:t>Graphic choice is driven by message</a:t>
            </a:r>
          </a:p>
          <a:p>
            <a:r>
              <a:rPr lang="en-US" dirty="0" smtClean="0"/>
              <a:t>Don’t get in the way of the message</a:t>
            </a:r>
          </a:p>
          <a:p>
            <a:r>
              <a:rPr lang="en-US" dirty="0" smtClean="0"/>
              <a:t>Three models of visualization toolkits</a:t>
            </a:r>
          </a:p>
        </p:txBody>
      </p:sp>
    </p:spTree>
    <p:extLst>
      <p:ext uri="{BB962C8B-B14F-4D97-AF65-F5344CB8AC3E}">
        <p14:creationId xmlns:p14="http://schemas.microsoft.com/office/powerpoint/2010/main" val="24216759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0" y="0"/>
            <a:ext cx="6591022" cy="6858000"/>
          </a:xfrm>
          <a:prstGeom prst="rect">
            <a:avLst/>
          </a:prstGeom>
        </p:spPr>
      </p:pic>
    </p:spTree>
    <p:extLst>
      <p:ext uri="{BB962C8B-B14F-4D97-AF65-F5344CB8AC3E}">
        <p14:creationId xmlns:p14="http://schemas.microsoft.com/office/powerpoint/2010/main" val="4134384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4" name="Content Placeholder 3"/>
          <p:cNvSpPr txBox="1">
            <a:spLocks noGrp="1"/>
          </p:cNvSpPr>
          <p:nvPr>
            <p:ph idx="1"/>
          </p:nvPr>
        </p:nvSpPr>
        <p:spPr>
          <a:xfrm>
            <a:off x="457200" y="1600200"/>
            <a:ext cx="8366582" cy="3440941"/>
          </a:xfrm>
          <a:prstGeom prst="rect">
            <a:avLst/>
          </a:prstGeom>
          <a:noFill/>
        </p:spPr>
        <p:txBody>
          <a:bodyPr wrap="square" rtlCol="0">
            <a:spAutoFit/>
          </a:bodyPr>
          <a:lstStyle/>
          <a:p>
            <a:pPr marL="0" indent="0">
              <a:buNone/>
            </a:pPr>
            <a:r>
              <a:rPr lang="en-US" dirty="0" smtClean="0"/>
              <a:t>Each variable forms a column</a:t>
            </a:r>
          </a:p>
          <a:p>
            <a:pPr marL="0" indent="0">
              <a:buNone/>
            </a:pPr>
            <a:endParaRPr lang="en-US" dirty="0" smtClean="0"/>
          </a:p>
          <a:p>
            <a:pPr marL="0" indent="0">
              <a:buNone/>
            </a:pPr>
            <a:r>
              <a:rPr lang="en-US" dirty="0" smtClean="0"/>
              <a:t>Each observation forms a row</a:t>
            </a:r>
          </a:p>
          <a:p>
            <a:pPr marL="0" indent="0">
              <a:buNone/>
            </a:pPr>
            <a:endParaRPr lang="en-US" dirty="0" smtClean="0"/>
          </a:p>
          <a:p>
            <a:pPr marL="0" indent="0">
              <a:buNone/>
            </a:pPr>
            <a:r>
              <a:rPr lang="en-US" dirty="0" smtClean="0"/>
              <a:t>Each table stores info about one observational type</a:t>
            </a:r>
            <a:endParaRPr lang="en-US" dirty="0"/>
          </a:p>
        </p:txBody>
      </p:sp>
      <p:sp>
        <p:nvSpPr>
          <p:cNvPr id="5" name="TextBox 4"/>
          <p:cNvSpPr txBox="1"/>
          <p:nvPr/>
        </p:nvSpPr>
        <p:spPr>
          <a:xfrm>
            <a:off x="0" y="6488668"/>
            <a:ext cx="1761946" cy="369332"/>
          </a:xfrm>
          <a:prstGeom prst="rect">
            <a:avLst/>
          </a:prstGeom>
          <a:noFill/>
        </p:spPr>
        <p:txBody>
          <a:bodyPr wrap="none" rtlCol="0">
            <a:spAutoFit/>
          </a:bodyPr>
          <a:lstStyle/>
          <a:p>
            <a:r>
              <a:rPr lang="en-US" dirty="0" smtClean="0"/>
              <a:t>Hadley Wickham</a:t>
            </a:r>
            <a:endParaRPr lang="en-US" dirty="0"/>
          </a:p>
        </p:txBody>
      </p:sp>
    </p:spTree>
    <p:extLst>
      <p:ext uri="{BB962C8B-B14F-4D97-AF65-F5344CB8AC3E}">
        <p14:creationId xmlns:p14="http://schemas.microsoft.com/office/powerpoint/2010/main" val="991145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2819</TotalTime>
  <Words>2060</Words>
  <Application>Microsoft Macintosh PowerPoint</Application>
  <PresentationFormat>On-screen Show (4:3)</PresentationFormat>
  <Paragraphs>487</Paragraphs>
  <Slides>81</Slides>
  <Notes>57</Notes>
  <HiddenSlides>3</HiddenSlides>
  <MMClips>0</MMClips>
  <ScaleCrop>false</ScaleCrop>
  <HeadingPairs>
    <vt:vector size="4" baseType="variant">
      <vt:variant>
        <vt:lpstr>Theme</vt:lpstr>
      </vt:variant>
      <vt:variant>
        <vt:i4>1</vt:i4>
      </vt:variant>
      <vt:variant>
        <vt:lpstr>Slide Titles</vt:lpstr>
      </vt:variant>
      <vt:variant>
        <vt:i4>81</vt:i4>
      </vt:variant>
    </vt:vector>
  </HeadingPairs>
  <TitlesOfParts>
    <vt:vector size="82" baseType="lpstr">
      <vt:lpstr>Office Theme</vt:lpstr>
      <vt:lpstr>How to build a statistical graphic</vt:lpstr>
      <vt:lpstr>PowerPoint Presentation</vt:lpstr>
      <vt:lpstr>PowerPoint Presentation</vt:lpstr>
      <vt:lpstr>PowerPoint Presentation</vt:lpstr>
      <vt:lpstr>PowerPoint Presentation</vt:lpstr>
      <vt:lpstr>PowerPoint Presentation</vt:lpstr>
      <vt:lpstr>PowerPoint Presentation</vt:lpstr>
      <vt:lpstr>Outline</vt:lpstr>
      <vt:lpstr>Tidy data</vt:lpstr>
      <vt:lpstr>PowerPoint Presentation</vt:lpstr>
      <vt:lpstr>PowerPoint Presentation</vt:lpstr>
      <vt:lpstr>How to tell a story with data?</vt:lpstr>
      <vt:lpstr>Statistics is about distributions</vt:lpstr>
      <vt:lpstr>summarizing distribution w/ numbers summarizing distribution w/ trends comparing distributions correlating distributions</vt:lpstr>
      <vt:lpstr>Summarize me</vt:lpstr>
      <vt:lpstr>Quantifying uncertainty</vt:lpstr>
      <vt:lpstr>summarizing distribution w/ numbers summarizing distribution w/ trends comparing distributions correlating distributions</vt:lpstr>
      <vt:lpstr>Distributional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visual analogs to statistics complex groupings</vt:lpstr>
      <vt:lpstr>Visual analogs to statistics</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Toolkit Models</vt:lpstr>
      <vt:lpstr>Component model</vt:lpstr>
      <vt:lpstr>Component model</vt:lpstr>
      <vt:lpstr>PowerPoint Presentation</vt:lpstr>
      <vt:lpstr>PowerPoint Presentation</vt:lpstr>
      <vt:lpstr>Visualization Toolkit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Polaris</vt:lpstr>
      <vt:lpstr>PowerPoint Presentation</vt:lpstr>
      <vt:lpstr>PowerPoint Presentation</vt:lpstr>
      <vt:lpstr>PowerPoint Presentation</vt:lpstr>
      <vt:lpstr>PowerPoint Presentation</vt:lpstr>
      <vt:lpstr>PowerPoint Presentation</vt:lpstr>
      <vt:lpstr>PowerPoint Presentation</vt:lpstr>
      <vt:lpstr>Conclude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Wu</dc:creator>
  <cp:lastModifiedBy>Eugene Wu</cp:lastModifiedBy>
  <cp:revision>206</cp:revision>
  <cp:lastPrinted>2013-11-03T19:16:56Z</cp:lastPrinted>
  <dcterms:created xsi:type="dcterms:W3CDTF">2013-11-02T17:37:22Z</dcterms:created>
  <dcterms:modified xsi:type="dcterms:W3CDTF">2013-11-04T16:36:36Z</dcterms:modified>
</cp:coreProperties>
</file>